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Lst>
  <p:sldSz cy="5143500" cx="9144000"/>
  <p:notesSz cx="6858000" cy="9144000"/>
  <p:embeddedFontLst>
    <p:embeddedFont>
      <p:font typeface="Average"/>
      <p:regular r:id="rId183"/>
    </p:embeddedFont>
    <p:embeddedFont>
      <p:font typeface="Oswald"/>
      <p:regular r:id="rId184"/>
      <p:bold r:id="rId1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185" Type="http://schemas.openxmlformats.org/officeDocument/2006/relationships/font" Target="fonts/Oswald-bold.fntdata"/><Relationship Id="rId49" Type="http://schemas.openxmlformats.org/officeDocument/2006/relationships/slide" Target="slides/slide43.xml"/><Relationship Id="rId184" Type="http://schemas.openxmlformats.org/officeDocument/2006/relationships/font" Target="fonts/Oswald-regular.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font" Target="fonts/Average-regular.fntdata"/><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37a3bd484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37a3bd484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3a3432332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3a3432332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3a3432332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3a3432332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3a3432332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3a3432332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37a3bd484c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37a3bd484c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3a3432332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3a3432332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3a3432332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3a3432332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3a3432332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3a3432332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3a3432332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3a3432332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3a3432332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3a3432332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3a3432332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3a3432332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7a3bd484c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7a3bd484c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3a3432332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3a3432332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3a3432332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3a3432332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3a3432332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3a3432332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3a3432332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3a3432332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324d07796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324d07796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324d0779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324d0779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324d07796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324d07796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37a3bd484c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37a3bd484c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324d0779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324d0779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324d07796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324d07796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7a3bd484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37a3bd484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324d07796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324d07796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324d07796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324d07796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324d07796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324d07796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324d07796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324d07796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324d07796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3324d07796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324d07796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324d07796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324d07796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324d07796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324d07796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324d07796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324d07796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324d07796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324d07796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324d07796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7a3bd484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7a3bd484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324d07796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324d07796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324d07796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324d07796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324d07796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324d07796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324d07796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324d07796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324d07796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324d07796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324d07796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324d07796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324d07796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324d07796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324d07796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324d07796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324d07796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324d07796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324d07796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324d07796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7a3bd484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7a3bd484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324d07796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324d07796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324d07796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324d07796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324d07796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324d07796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324d07796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324d07796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324d07796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324d07796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324d07796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324d07796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324d07796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324d07796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324d07796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324d07796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324d07796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324d07796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324d07796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324d07796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37a3bd484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37a3bd484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3324d07796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3324d07796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324d07796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324d07796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324d07796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324d07796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324d07796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324d07796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324d07796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324d07796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324d07796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324d07796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324d07796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324d07796e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324d07796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324d07796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324d07796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324d07796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324d07796e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324d07796e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7a3bd484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7a3bd484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324d07796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324d07796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324d07796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324d07796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324d07796e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324d07796e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324d07796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324d07796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324d07796e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324d07796e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324d07796e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324d07796e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324d07796e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324d07796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324d07796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324d07796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324d07796e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324d07796e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324d07796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324d07796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7a3bd484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7a3bd484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324d07796e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324d07796e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324d07796e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324d07796e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324d07796e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324d07796e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324d07796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3324d07796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3324d07796e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3324d07796e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324d07796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324d07796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37a3bd484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337a3bd484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37a3bd484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37a3bd484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7a3bd484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37a3bd484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331ea20c7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331ea20c7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37a3bd484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7a3bd484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7a3bd484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37a3bd484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37a3bd484c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37a3bd484c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7a3bd484c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37a3bd484c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7a3bd484c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7a3bd484c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7a3bd484c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37a3bd484c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7a3bd484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7a3bd484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7a3bd484c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7a3bd484c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7a3bd484c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37a3bd484c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37a3bd484c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37a3bd484c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31ea20c7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331ea20c7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37a3bd484c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37a3bd484c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37a3bd484c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37a3bd484c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37a3bd484c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37a3bd484c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7a3bd484c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37a3bd484c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37a3bd484c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37a3bd484c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7a3bd484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37a3bd484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37a3bd484c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37a3bd484c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7a3bd484c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7a3bd484c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37a3bd484c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37a3bd484c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37a3bd484c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37a3bd484c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37a3bd484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37a3bd484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37a3bd484c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37a3bd484c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37a3bd484c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37a3bd484c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37a3bd484c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37a3bd484c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37a3bd484c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37a3bd484c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37a3bd484c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37a3bd484c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37a3bd484c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37a3bd484c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7a3bd484c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7a3bd484c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37a3bd484c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37a3bd484c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7a3bd484c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7a3bd484c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37a3bd484c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37a3bd484c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7a3bd484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7a3bd484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37a3bd484c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37a3bd484c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37a3bd484c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37a3bd484c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37a3bd484c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37a3bd484c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37a3bd484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37a3bd484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37a3bd484c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37a3bd484c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7a3bd484c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37a3bd484c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37a3bd484c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37a3bd484c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37a3bd484c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37a3bd484c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7a3bd484c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37a3bd484c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37a3bd484c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37a3bd484c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7a3bd484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7a3bd484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37a3bd484c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37a3bd484c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37a3bd484c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37a3bd484c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37a3bd484c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37a3bd484c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37a3bd484c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37a3bd484c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37a3bd484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37a3bd484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37a3bd484c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37a3bd484c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37a3bd484c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37a3bd484c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37a3bd484c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37a3bd484c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37a3bd484c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37a3bd484c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37a3bd484c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37a3bd484c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7a3bd484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7a3bd484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37a3bd484c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37a3bd484c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37a3bd484c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37a3bd484c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37a3bd484c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37a3bd484c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37a3bd484c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37a3bd484c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37a3bd484c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37a3bd484c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37a3bd484c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37a3bd484c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37a3bd484c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37a3bd484c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37a3bd484c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37a3bd484c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37a3bd484c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37a3bd484c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37a3bd484c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37a3bd484c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37a3bd484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37a3bd484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31d0bd25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31d0bd25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3a343233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3a343233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3a3432332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3a343233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3a3432332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3a343233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3a343233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3a3432332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3a3432332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3a3432332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3a3432332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3a3432332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3a3432332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3a3432332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3a3432332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3a3432332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3a3432332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3a3432332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7a3bd484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37a3bd484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3a3432332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3a3432332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3a3432332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3a3432332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3a3432332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3a3432332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37a3bd484c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37a3bd484c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3a3432332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3a3432332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3a3432332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3a3432332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3a3432332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3a3432332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3a3432332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3a3432332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3a3432332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3a3432332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3a3432332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3a3432332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783F04"/>
        </a:solidFill>
      </p:bgPr>
    </p:bg>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grpSp>
        <p:nvGrpSpPr>
          <p:cNvPr id="60" name="Google Shape;60;p14"/>
          <p:cNvGrpSpPr/>
          <p:nvPr/>
        </p:nvGrpSpPr>
        <p:grpSpPr>
          <a:xfrm>
            <a:off x="4350279" y="2855377"/>
            <a:ext cx="443589" cy="105632"/>
            <a:chOff x="4137525" y="2915950"/>
            <a:chExt cx="869100" cy="207000"/>
          </a:xfrm>
        </p:grpSpPr>
        <p:sp>
          <p:nvSpPr>
            <p:cNvPr id="61" name="Google Shape;61;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65" name="Google Shape;65;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9" name="Google Shape;69;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3" name="Google Shape;73;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 name="Google Shape;76;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8" name="Google Shape;78;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 name="Google Shape;81;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4" name="Google Shape;84;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 name="Google Shape;85;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8" name="Google Shape;88;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2" name="Google Shape;92;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3" name="Google Shape;93;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94" name="Google Shape;9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95" name="Google Shape;95;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83F04"/>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8" name="Google Shape;98;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1" name="Google Shape;101;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2" name="Google Shape;102;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7" name="Google Shape;5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8" name="Google Shape;58;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4.png"/><Relationship Id="rId4" Type="http://schemas.openxmlformats.org/officeDocument/2006/relationships/image" Target="../media/image4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svelte.dev/docs/svelte/bind"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5.png"/><Relationship Id="rId4" Type="http://schemas.openxmlformats.org/officeDocument/2006/relationships/image" Target="../media/image3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svelte.dev/docs/svelte/styl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svelte.dev/docs/svelte/scoped-style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s://svelte.dev/docs/svelte/global-style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5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hyperlink" Target="https://svelte.dev/docs/svelte/class"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svelte.dev/docs/svelte/use" TargetMode="External"/><Relationship Id="rId4" Type="http://schemas.openxmlformats.org/officeDocument/2006/relationships/hyperlink" Target="https://svelte.dev/docs/svelte/svelte-action"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hyperlink" Target="https://svelte.dev/docs/svelte/transition" TargetMode="External"/><Relationship Id="rId4" Type="http://schemas.openxmlformats.org/officeDocument/2006/relationships/hyperlink" Target="https://svelte.dev/docs/svelte/svelte-transition"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6.png"/><Relationship Id="rId4" Type="http://schemas.openxmlformats.org/officeDocument/2006/relationships/image" Target="../media/image5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svelte.dev/docs/svelte/svelte-transition"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hyperlink" Target="https://svelte.dev/docs/svelte/in-and-ou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hyperlink" Target="https://svelte.dev/docs/svelte/transition#Transition-events"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6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6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svelte.dev/docs/svelte/svelte-reactivity"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64.png"/><Relationship Id="rId4" Type="http://schemas.openxmlformats.org/officeDocument/2006/relationships/image" Target="../media/image5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hyperlink" Target="https://svelte.dev/docs/svelte/svelte-store"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hyperlink" Target="https://svelte.dev/docs/svelte/svelte-store"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4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5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svelte.dev/docs/svelte/snipp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hyperlink" Target="https://svelte.dev/docs/svelte/@render"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3.png"/><Relationship Id="rId4" Type="http://schemas.openxmlformats.org/officeDocument/2006/relationships/image" Target="../media/image6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5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hyperlink" Target="https://svelte.dev/docs/svelte/contex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hyperlink" Target="https://svelte.dev/docs/svelte/lifecycle-hooks"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1.png"/><Relationship Id="rId4" Type="http://schemas.openxmlformats.org/officeDocument/2006/relationships/image" Target="../media/image6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hyperlink" Target="https://svelte.dev/docs/svelte/svelte-window" TargetMode="External"/><Relationship Id="rId4" Type="http://schemas.openxmlformats.org/officeDocument/2006/relationships/hyperlink" Target="https://svelte.dev/docs/svelte/svelte-document" TargetMode="External"/><Relationship Id="rId5" Type="http://schemas.openxmlformats.org/officeDocument/2006/relationships/hyperlink" Target="https://svelte.dev/docs/svelte/svelte-body" TargetMode="External"/><Relationship Id="rId6" Type="http://schemas.openxmlformats.org/officeDocument/2006/relationships/hyperlink" Target="https://svelte.dev/docs/svelte/svelte-head"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hyperlink" Target="https://svelte.dev/docs/svelte/overview"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svelte.dev/docs/svelte/svelte#moun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hyperlink" Target="http://www.programmerzamannow.com" TargetMode="External"/><Relationship Id="rId5" Type="http://schemas.openxmlformats.org/officeDocument/2006/relationships/hyperlink" Target="http://youtube.com/c/ProgrammerZamanNo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velte.dev/docs/svelte/$stat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developer.mozilla.org/en-US/docs/Web/JavaScript/Reference/Global_Objects/Prox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svelte.dev/docs/svelte/$derive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svelte.dev/docs/svelte/$inspec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svelte.dev/docs/svelte/$effect"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svelte.dev/docs/svelte/$prop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svelte.dev/" TargetMode="External"/><Relationship Id="rId4" Type="http://schemas.openxmlformats.org/officeDocument/2006/relationships/hyperlink" Target="https://github.com/sveltejs/svelte"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svelte.dev/docs/svelte/if"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svelte.dev/docs/svelte/each"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9.png"/><Relationship Id="rId4" Type="http://schemas.openxmlformats.org/officeDocument/2006/relationships/image" Target="../media/image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8.png"/><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svelte.dev/docs/svelte/each#Keyed-each-block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svelte.dev/docs/svelte/awa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3.png"/><Relationship Id="rId4" Type="http://schemas.openxmlformats.org/officeDocument/2006/relationships/image" Target="../media/image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9.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d"/>
              <a:t>Svelte Dasar</a:t>
            </a:r>
            <a:endParaRPr/>
          </a:p>
        </p:txBody>
      </p:sp>
      <p:sp>
        <p:nvSpPr>
          <p:cNvPr id="110" name="Google Shape;110;p25"/>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 Props</a:t>
            </a:r>
            <a:endParaRPr/>
          </a:p>
        </p:txBody>
      </p:sp>
      <p:sp>
        <p:nvSpPr>
          <p:cNvPr id="695" name="Google Shape;695;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komponen, tidak hanya data yang bisa kita gunakan sebagai props</a:t>
            </a:r>
            <a:endParaRPr/>
          </a:p>
          <a:p>
            <a:pPr indent="-342900" lvl="0" marL="457200" rtl="0" algn="l">
              <a:spcBef>
                <a:spcPts val="0"/>
              </a:spcBef>
              <a:spcAft>
                <a:spcPts val="0"/>
              </a:spcAft>
              <a:buSzPts val="1800"/>
              <a:buChar char="●"/>
            </a:pPr>
            <a:r>
              <a:rPr lang="id"/>
              <a:t>Kita juga bisa mengirim event sebagai props</a:t>
            </a:r>
            <a:endParaRPr/>
          </a:p>
          <a:p>
            <a:pPr indent="-342900" lvl="0" marL="457200" rtl="0" algn="l">
              <a:spcBef>
                <a:spcPts val="0"/>
              </a:spcBef>
              <a:spcAft>
                <a:spcPts val="0"/>
              </a:spcAft>
              <a:buSzPts val="1800"/>
              <a:buChar char="●"/>
            </a:pPr>
            <a:r>
              <a:rPr lang="id"/>
              <a:t>Misal, kita akan coba buat komponen untuk EditTodo untuk melakukan edit data Todo</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EditTodo</a:t>
            </a:r>
            <a:endParaRPr/>
          </a:p>
        </p:txBody>
      </p:sp>
      <p:pic>
        <p:nvPicPr>
          <p:cNvPr id="701" name="Google Shape;701;p125"/>
          <p:cNvPicPr preferRelativeResize="0"/>
          <p:nvPr/>
        </p:nvPicPr>
        <p:blipFill>
          <a:blip r:embed="rId3">
            <a:alphaModFix/>
          </a:blip>
          <a:stretch>
            <a:fillRect/>
          </a:stretch>
        </p:blipFill>
        <p:spPr>
          <a:xfrm>
            <a:off x="152400" y="1170125"/>
            <a:ext cx="6137526" cy="382097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707" name="Google Shape;707;p126"/>
          <p:cNvPicPr preferRelativeResize="0"/>
          <p:nvPr/>
        </p:nvPicPr>
        <p:blipFill>
          <a:blip r:embed="rId3">
            <a:alphaModFix/>
          </a:blip>
          <a:stretch>
            <a:fillRect/>
          </a:stretch>
        </p:blipFill>
        <p:spPr>
          <a:xfrm>
            <a:off x="152400" y="1170125"/>
            <a:ext cx="4063601" cy="3397999"/>
          </a:xfrm>
          <a:prstGeom prst="rect">
            <a:avLst/>
          </a:prstGeom>
          <a:noFill/>
          <a:ln>
            <a:noFill/>
          </a:ln>
        </p:spPr>
      </p:pic>
      <p:pic>
        <p:nvPicPr>
          <p:cNvPr id="708" name="Google Shape;708;p126"/>
          <p:cNvPicPr preferRelativeResize="0"/>
          <p:nvPr/>
        </p:nvPicPr>
        <p:blipFill>
          <a:blip r:embed="rId4">
            <a:alphaModFix/>
          </a:blip>
          <a:stretch>
            <a:fillRect/>
          </a:stretch>
        </p:blipFill>
        <p:spPr>
          <a:xfrm>
            <a:off x="4368401" y="1170125"/>
            <a:ext cx="4623200" cy="31816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2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Binding</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a:t>
            </a:r>
            <a:endParaRPr/>
          </a:p>
        </p:txBody>
      </p:sp>
      <p:sp>
        <p:nvSpPr>
          <p:cNvPr id="719" name="Google Shape;719;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Biasanya data mengalir dari parent ke child element. Namun kadang ada kondisi kita ingin menggunakan data dari child element ke parent element</a:t>
            </a:r>
            <a:endParaRPr/>
          </a:p>
          <a:p>
            <a:pPr indent="-342900" lvl="0" marL="457200" rtl="0" algn="l">
              <a:spcBef>
                <a:spcPts val="0"/>
              </a:spcBef>
              <a:spcAft>
                <a:spcPts val="0"/>
              </a:spcAft>
              <a:buSzPts val="1800"/>
              <a:buChar char="●"/>
            </a:pPr>
            <a:r>
              <a:rPr lang="id"/>
              <a:t>Contoh yang biasa kita lakukan adalah ketika menggunakan input element</a:t>
            </a:r>
            <a:endParaRPr/>
          </a:p>
          <a:p>
            <a:pPr indent="-342900" lvl="0" marL="457200" rtl="0" algn="l">
              <a:spcBef>
                <a:spcPts val="0"/>
              </a:spcBef>
              <a:spcAft>
                <a:spcPts val="0"/>
              </a:spcAft>
              <a:buSzPts val="1800"/>
              <a:buChar char="●"/>
            </a:pPr>
            <a:r>
              <a:rPr lang="id"/>
              <a:t>Kita biasanya mengambil data dari input element secara manual di parent element, seperti yang kita lakukan sebelumnya</a:t>
            </a:r>
            <a:endParaRPr/>
          </a:p>
          <a:p>
            <a:pPr indent="-342900" lvl="0" marL="457200" rtl="0" algn="l">
              <a:spcBef>
                <a:spcPts val="0"/>
              </a:spcBef>
              <a:spcAft>
                <a:spcPts val="0"/>
              </a:spcAft>
              <a:buSzPts val="1800"/>
              <a:buChar char="●"/>
            </a:pPr>
            <a:r>
              <a:rPr lang="id"/>
              <a:t>Svelte memiliki fitur untuk melakukan binding, dimana attribute pada child element bisa kita sinkronisasikan dengan data pada parent element</a:t>
            </a:r>
            <a:endParaRPr/>
          </a:p>
          <a:p>
            <a:pPr indent="-342900" lvl="0" marL="457200" rtl="0" algn="l">
              <a:spcBef>
                <a:spcPts val="0"/>
              </a:spcBef>
              <a:spcAft>
                <a:spcPts val="0"/>
              </a:spcAft>
              <a:buSzPts val="1800"/>
              <a:buChar char="●"/>
            </a:pPr>
            <a:r>
              <a:rPr lang="id" u="sng">
                <a:solidFill>
                  <a:schemeClr val="hlink"/>
                </a:solidFill>
                <a:hlinkClick r:id="rId3"/>
              </a:rPr>
              <a:t>https://svelte.dev/docs/svelte/bind</a:t>
            </a:r>
            <a:r>
              <a:rPr lang="id"/>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 </a:t>
            </a:r>
            <a:endParaRPr/>
          </a:p>
        </p:txBody>
      </p:sp>
      <p:sp>
        <p:nvSpPr>
          <p:cNvPr id="725" name="Google Shape;725;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ubah aplikasi Todo yang sebelumnya kita buat, menjadi menggunakan binding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EditTodo</a:t>
            </a:r>
            <a:endParaRPr/>
          </a:p>
        </p:txBody>
      </p:sp>
      <p:pic>
        <p:nvPicPr>
          <p:cNvPr id="731" name="Google Shape;731;p130"/>
          <p:cNvPicPr preferRelativeResize="0"/>
          <p:nvPr/>
        </p:nvPicPr>
        <p:blipFill>
          <a:blip r:embed="rId3">
            <a:alphaModFix/>
          </a:blip>
          <a:stretch>
            <a:fillRect/>
          </a:stretch>
        </p:blipFill>
        <p:spPr>
          <a:xfrm>
            <a:off x="152400" y="1170125"/>
            <a:ext cx="6929797" cy="38209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737" name="Google Shape;737;p131"/>
          <p:cNvPicPr preferRelativeResize="0"/>
          <p:nvPr/>
        </p:nvPicPr>
        <p:blipFill>
          <a:blip r:embed="rId3">
            <a:alphaModFix/>
          </a:blip>
          <a:stretch>
            <a:fillRect/>
          </a:stretch>
        </p:blipFill>
        <p:spPr>
          <a:xfrm>
            <a:off x="152400" y="1170125"/>
            <a:ext cx="4283274" cy="3234851"/>
          </a:xfrm>
          <a:prstGeom prst="rect">
            <a:avLst/>
          </a:prstGeom>
          <a:noFill/>
          <a:ln>
            <a:noFill/>
          </a:ln>
        </p:spPr>
      </p:pic>
      <p:pic>
        <p:nvPicPr>
          <p:cNvPr id="738" name="Google Shape;738;p131"/>
          <p:cNvPicPr preferRelativeResize="0"/>
          <p:nvPr/>
        </p:nvPicPr>
        <p:blipFill>
          <a:blip r:embed="rId4">
            <a:alphaModFix/>
          </a:blip>
          <a:stretch>
            <a:fillRect/>
          </a:stretch>
        </p:blipFill>
        <p:spPr>
          <a:xfrm>
            <a:off x="4572000" y="1170125"/>
            <a:ext cx="4395125" cy="112695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3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Style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Style</a:t>
            </a:r>
            <a:endParaRPr/>
          </a:p>
        </p:txBody>
      </p:sp>
      <p:sp>
        <p:nvSpPr>
          <p:cNvPr id="749" name="Google Shape;749;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membuat membuat Element, kadang kita perlu menambahkan CSS Style pada Element tersebut</a:t>
            </a:r>
            <a:endParaRPr/>
          </a:p>
          <a:p>
            <a:pPr indent="-342900" lvl="0" marL="457200" rtl="0" algn="l">
              <a:spcBef>
                <a:spcPts val="0"/>
              </a:spcBef>
              <a:spcAft>
                <a:spcPts val="0"/>
              </a:spcAft>
              <a:buSzPts val="1800"/>
              <a:buChar char="●"/>
            </a:pPr>
            <a:r>
              <a:rPr lang="id"/>
              <a:t>Kita bisa menggunakan attribute style pada Element</a:t>
            </a:r>
            <a:endParaRPr/>
          </a:p>
          <a:p>
            <a:pPr indent="-342900" lvl="0" marL="457200" rtl="0" algn="l">
              <a:spcBef>
                <a:spcPts val="0"/>
              </a:spcBef>
              <a:spcAft>
                <a:spcPts val="0"/>
              </a:spcAft>
              <a:buSzPts val="1800"/>
              <a:buChar char="●"/>
            </a:pPr>
            <a:r>
              <a:rPr lang="id" u="sng">
                <a:solidFill>
                  <a:schemeClr val="hlink"/>
                </a:solidFill>
                <a:hlinkClick r:id="rId3"/>
              </a:rPr>
              <a:t>https://svelte.dev/docs/svelte/style</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Membuat Project</a:t>
            </a:r>
            <a:endParaRPr/>
          </a:p>
        </p:txBody>
      </p:sp>
      <p:sp>
        <p:nvSpPr>
          <p:cNvPr id="169" name="Google Shape;16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Project, terdapat 2 cara, pertama menggunakan SvelteKit yang kedua menggunakan Vite</a:t>
            </a:r>
            <a:endParaRPr/>
          </a:p>
          <a:p>
            <a:pPr indent="-342900" lvl="0" marL="457200" rtl="0" algn="l">
              <a:spcBef>
                <a:spcPts val="0"/>
              </a:spcBef>
              <a:spcAft>
                <a:spcPts val="0"/>
              </a:spcAft>
              <a:buSzPts val="1800"/>
              <a:buChar char="●"/>
            </a:pPr>
            <a:r>
              <a:rPr lang="id"/>
              <a:t>Pada materi ini, kita akan menggunakan Vite, hal ini karena kita belum belajar SvelteKit, dan SvelteKit akan kita bahas di materi terpisah</a:t>
            </a:r>
            <a:endParaRPr/>
          </a:p>
          <a:p>
            <a:pPr indent="-342900" lvl="0" marL="457200" rtl="0" algn="l">
              <a:spcBef>
                <a:spcPts val="0"/>
              </a:spcBef>
              <a:spcAft>
                <a:spcPts val="0"/>
              </a:spcAft>
              <a:buSzPts val="1800"/>
              <a:buChar char="●"/>
            </a:pPr>
            <a:r>
              <a:rPr lang="id"/>
              <a:t>Namun tidak perlu khawatir, karena SvelteKit sebenarnya menggunakan Vite juga ketika membuat project nya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a:t>
            </a:r>
            <a:endParaRPr/>
          </a:p>
        </p:txBody>
      </p:sp>
      <p:pic>
        <p:nvPicPr>
          <p:cNvPr id="755" name="Google Shape;755;p134"/>
          <p:cNvPicPr preferRelativeResize="0"/>
          <p:nvPr/>
        </p:nvPicPr>
        <p:blipFill>
          <a:blip r:embed="rId3">
            <a:alphaModFix/>
          </a:blip>
          <a:stretch>
            <a:fillRect/>
          </a:stretch>
        </p:blipFill>
        <p:spPr>
          <a:xfrm>
            <a:off x="152400" y="1170125"/>
            <a:ext cx="8839200" cy="288380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Scoped Style</a:t>
            </a:r>
            <a:endParaRPr/>
          </a:p>
        </p:txBody>
      </p:sp>
      <p:sp>
        <p:nvSpPr>
          <p:cNvPr id="761" name="Google Shape;761;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menggunakan attribute style, kita juga bisa menggunakan tag style pada template untuk membuat Style pada Komponen yang kita buat</a:t>
            </a:r>
            <a:endParaRPr/>
          </a:p>
          <a:p>
            <a:pPr indent="-342900" lvl="0" marL="457200" rtl="0" algn="l">
              <a:spcBef>
                <a:spcPts val="0"/>
              </a:spcBef>
              <a:spcAft>
                <a:spcPts val="0"/>
              </a:spcAft>
              <a:buSzPts val="1800"/>
              <a:buChar char="●"/>
            </a:pPr>
            <a:r>
              <a:rPr lang="id"/>
              <a:t>Namun perlu diketahui, style yang kita buat dalam Komponen hanya bisa digunakan pada komponen tersebut</a:t>
            </a:r>
            <a:endParaRPr/>
          </a:p>
          <a:p>
            <a:pPr indent="-342900" lvl="0" marL="457200" rtl="0" algn="l">
              <a:spcBef>
                <a:spcPts val="0"/>
              </a:spcBef>
              <a:spcAft>
                <a:spcPts val="0"/>
              </a:spcAft>
              <a:buSzPts val="1800"/>
              <a:buChar char="●"/>
            </a:pPr>
            <a:r>
              <a:rPr lang="id"/>
              <a:t>Artinya kita bisa membuat nama CSS Class yang sama pada Komponen yang berbeda tanpa harus takut terjadi bentrok</a:t>
            </a:r>
            <a:endParaRPr/>
          </a:p>
          <a:p>
            <a:pPr indent="-342900" lvl="0" marL="457200" rtl="0" algn="l">
              <a:spcBef>
                <a:spcPts val="0"/>
              </a:spcBef>
              <a:spcAft>
                <a:spcPts val="0"/>
              </a:spcAft>
              <a:buSzPts val="1800"/>
              <a:buChar char="●"/>
            </a:pPr>
            <a:r>
              <a:rPr lang="id" u="sng">
                <a:solidFill>
                  <a:schemeClr val="hlink"/>
                </a:solidFill>
                <a:hlinkClick r:id="rId3"/>
              </a:rPr>
              <a:t>https://svelte.dev/docs/svelte/scoped-styles</a:t>
            </a:r>
            <a:r>
              <a:rPr lang="id"/>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EditTodo</a:t>
            </a:r>
            <a:endParaRPr/>
          </a:p>
        </p:txBody>
      </p:sp>
      <p:pic>
        <p:nvPicPr>
          <p:cNvPr id="767" name="Google Shape;767;p136"/>
          <p:cNvPicPr preferRelativeResize="0"/>
          <p:nvPr/>
        </p:nvPicPr>
        <p:blipFill>
          <a:blip r:embed="rId3">
            <a:alphaModFix/>
          </a:blip>
          <a:stretch>
            <a:fillRect/>
          </a:stretch>
        </p:blipFill>
        <p:spPr>
          <a:xfrm>
            <a:off x="152400" y="1170125"/>
            <a:ext cx="4862258" cy="382097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Global Style</a:t>
            </a:r>
            <a:endParaRPr/>
          </a:p>
        </p:txBody>
      </p:sp>
      <p:sp>
        <p:nvSpPr>
          <p:cNvPr id="773" name="Google Shape;773;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ada kebutuhan kita ingin membuat Style yang global di Svelte, kita bisa tambahkan :global pada style nya</a:t>
            </a:r>
            <a:endParaRPr/>
          </a:p>
          <a:p>
            <a:pPr indent="-342900" lvl="0" marL="457200" rtl="0" algn="l">
              <a:spcBef>
                <a:spcPts val="0"/>
              </a:spcBef>
              <a:spcAft>
                <a:spcPts val="0"/>
              </a:spcAft>
              <a:buSzPts val="1800"/>
              <a:buChar char="●"/>
            </a:pPr>
            <a:r>
              <a:rPr lang="id" u="sng">
                <a:solidFill>
                  <a:schemeClr val="hlink"/>
                </a:solidFill>
                <a:hlinkClick r:id="rId3"/>
              </a:rPr>
              <a:t>https://svelte.dev/docs/svelte/global-styles</a:t>
            </a:r>
            <a:r>
              <a:rPr lang="id"/>
              <a:t> </a:t>
            </a:r>
            <a:endParaRPr/>
          </a:p>
          <a:p>
            <a:pPr indent="-342900" lvl="0" marL="457200" rtl="0" algn="l">
              <a:spcBef>
                <a:spcPts val="0"/>
              </a:spcBef>
              <a:spcAft>
                <a:spcPts val="0"/>
              </a:spcAft>
              <a:buSzPts val="1800"/>
              <a:buChar char="●"/>
            </a:pPr>
            <a:r>
              <a:rPr lang="id"/>
              <a:t>Misal, kita akan pindahkah class .btn ke TodoApp, sehingga semua element bisa menggunakan .btn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779" name="Google Shape;779;p138"/>
          <p:cNvPicPr preferRelativeResize="0"/>
          <p:nvPr/>
        </p:nvPicPr>
        <p:blipFill>
          <a:blip r:embed="rId3">
            <a:alphaModFix/>
          </a:blip>
          <a:stretch>
            <a:fillRect/>
          </a:stretch>
        </p:blipFill>
        <p:spPr>
          <a:xfrm>
            <a:off x="152400" y="1170125"/>
            <a:ext cx="5031954" cy="38209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Class Attribute</a:t>
            </a:r>
            <a:endParaRPr/>
          </a:p>
        </p:txBody>
      </p:sp>
      <p:sp>
        <p:nvSpPr>
          <p:cNvPr id="785" name="Google Shape;785;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tahu bahwa dalam HTML, kita bisa gunakan class attribute di element untuk menggunakan class CSS yang ingin kita pilih</a:t>
            </a:r>
            <a:endParaRPr/>
          </a:p>
          <a:p>
            <a:pPr indent="-342900" lvl="0" marL="457200" rtl="0" algn="l">
              <a:spcBef>
                <a:spcPts val="0"/>
              </a:spcBef>
              <a:spcAft>
                <a:spcPts val="0"/>
              </a:spcAft>
              <a:buSzPts val="1800"/>
              <a:buChar char="●"/>
            </a:pPr>
            <a:r>
              <a:rPr lang="id"/>
              <a:t>Di Svelte, kita juga bisa lakukan hal itu, namun ada penambahan feature di Svelte ketika menggunakan class attribute</a:t>
            </a:r>
            <a:endParaRPr/>
          </a:p>
          <a:p>
            <a:pPr indent="-342900" lvl="0" marL="457200" rtl="0" algn="l">
              <a:spcBef>
                <a:spcPts val="0"/>
              </a:spcBef>
              <a:spcAft>
                <a:spcPts val="0"/>
              </a:spcAft>
              <a:buSzPts val="1800"/>
              <a:buChar char="●"/>
            </a:pPr>
            <a:r>
              <a:rPr lang="id" u="sng">
                <a:solidFill>
                  <a:schemeClr val="hlink"/>
                </a:solidFill>
                <a:hlinkClick r:id="rId3"/>
              </a:rPr>
              <a:t>https://svelte.dev/docs/svelte/class</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a:t>
            </a:r>
            <a:endParaRPr/>
          </a:p>
        </p:txBody>
      </p:sp>
      <p:pic>
        <p:nvPicPr>
          <p:cNvPr id="791" name="Google Shape;791;p140"/>
          <p:cNvPicPr preferRelativeResize="0"/>
          <p:nvPr/>
        </p:nvPicPr>
        <p:blipFill>
          <a:blip r:embed="rId3">
            <a:alphaModFix/>
          </a:blip>
          <a:stretch>
            <a:fillRect/>
          </a:stretch>
        </p:blipFill>
        <p:spPr>
          <a:xfrm>
            <a:off x="152400" y="1170125"/>
            <a:ext cx="7967599" cy="3820974"/>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4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Action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Action</a:t>
            </a:r>
            <a:endParaRPr/>
          </a:p>
        </p:txBody>
      </p:sp>
      <p:sp>
        <p:nvSpPr>
          <p:cNvPr id="802" name="Google Shape;802;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Action adalah function yang dipanggil ketika elemen dipasang (mounted). </a:t>
            </a:r>
            <a:endParaRPr/>
          </a:p>
          <a:p>
            <a:pPr indent="-342900" lvl="0" marL="457200" rtl="0" algn="l">
              <a:spcBef>
                <a:spcPts val="0"/>
              </a:spcBef>
              <a:spcAft>
                <a:spcPts val="0"/>
              </a:spcAft>
              <a:buSzPts val="1800"/>
              <a:buChar char="●"/>
            </a:pPr>
            <a:r>
              <a:rPr lang="id"/>
              <a:t>Kita bisa menggunakan use:nama_action pada element yang akan ditambahkan Action</a:t>
            </a:r>
            <a:endParaRPr/>
          </a:p>
          <a:p>
            <a:pPr indent="-342900" lvl="0" marL="457200" rtl="0" algn="l">
              <a:spcBef>
                <a:spcPts val="0"/>
              </a:spcBef>
              <a:spcAft>
                <a:spcPts val="0"/>
              </a:spcAft>
              <a:buSzPts val="1800"/>
              <a:buChar char="●"/>
            </a:pPr>
            <a:r>
              <a:rPr lang="id"/>
              <a:t>Action biasanya menggunakan $effect, sehingga ketika element dilepas (unmounted), closure effect akan dipanggil untuk reset</a:t>
            </a:r>
            <a:endParaRPr/>
          </a:p>
          <a:p>
            <a:pPr indent="-342900" lvl="0" marL="457200" rtl="0" algn="l">
              <a:spcBef>
                <a:spcPts val="0"/>
              </a:spcBef>
              <a:spcAft>
                <a:spcPts val="0"/>
              </a:spcAft>
              <a:buSzPts val="1800"/>
              <a:buChar char="●"/>
            </a:pPr>
            <a:r>
              <a:rPr lang="id" u="sng">
                <a:solidFill>
                  <a:schemeClr val="hlink"/>
                </a:solidFill>
                <a:hlinkClick r:id="rId3"/>
              </a:rPr>
              <a:t>https://svelte.dev/docs/svelte/use</a:t>
            </a:r>
            <a:r>
              <a:rPr lang="id"/>
              <a:t> </a:t>
            </a:r>
            <a:endParaRPr/>
          </a:p>
          <a:p>
            <a:pPr indent="-342900" lvl="0" marL="457200" rtl="0" algn="l">
              <a:spcBef>
                <a:spcPts val="0"/>
              </a:spcBef>
              <a:spcAft>
                <a:spcPts val="0"/>
              </a:spcAft>
              <a:buSzPts val="1800"/>
              <a:buChar char="●"/>
            </a:pPr>
            <a:r>
              <a:rPr lang="id" u="sng">
                <a:solidFill>
                  <a:schemeClr val="hlink"/>
                </a:solidFill>
                <a:hlinkClick r:id="rId4"/>
              </a:rPr>
              <a:t>https://svelte.dev/docs/svelte/svelte-action</a:t>
            </a:r>
            <a:r>
              <a:rPr lang="id"/>
              <a:t>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808" name="Google Shape;808;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membuat komponen yang menampilkan text yang akan kita tambahkan informasi time pada text nya</a:t>
            </a:r>
            <a:endParaRPr/>
          </a:p>
          <a:p>
            <a:pPr indent="-342900" lvl="0" marL="457200" rtl="0" algn="l">
              <a:spcBef>
                <a:spcPts val="0"/>
              </a:spcBef>
              <a:spcAft>
                <a:spcPts val="0"/>
              </a:spcAft>
              <a:buSzPts val="1800"/>
              <a:buChar char="●"/>
            </a:pPr>
            <a:r>
              <a:rPr lang="id"/>
              <a:t>Buat halaman time.html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src/time.js</a:t>
            </a:r>
            <a:endParaRPr/>
          </a:p>
          <a:p>
            <a:pPr indent="-342900" lvl="0" marL="457200" rtl="0" algn="l">
              <a:spcBef>
                <a:spcPts val="0"/>
              </a:spcBef>
              <a:spcAft>
                <a:spcPts val="0"/>
              </a:spcAft>
              <a:buSzPts val="1800"/>
              <a:buChar char="●"/>
            </a:pPr>
            <a:r>
              <a:rPr lang="id"/>
              <a:t>Buat component src/lib/Time.svelte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175" name="Google Shape;17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a:t>npm create vite@latest belajar-svelte-dasar -- --template svelte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Time</a:t>
            </a:r>
            <a:endParaRPr/>
          </a:p>
        </p:txBody>
      </p:sp>
      <p:pic>
        <p:nvPicPr>
          <p:cNvPr id="814" name="Google Shape;814;p144"/>
          <p:cNvPicPr preferRelativeResize="0"/>
          <p:nvPr/>
        </p:nvPicPr>
        <p:blipFill>
          <a:blip r:embed="rId3">
            <a:alphaModFix/>
          </a:blip>
          <a:stretch>
            <a:fillRect/>
          </a:stretch>
        </p:blipFill>
        <p:spPr>
          <a:xfrm>
            <a:off x="152400" y="1170125"/>
            <a:ext cx="5756063" cy="382097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Parameter</a:t>
            </a:r>
            <a:endParaRPr/>
          </a:p>
        </p:txBody>
      </p:sp>
      <p:sp>
        <p:nvSpPr>
          <p:cNvPr id="820" name="Google Shape;820;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mungkin ada keadaan di tiap element kita ingin menggunakan Action yang sama, namun menggunakan data yang berbeda</a:t>
            </a:r>
            <a:endParaRPr/>
          </a:p>
          <a:p>
            <a:pPr indent="-342900" lvl="0" marL="457200" rtl="0" algn="l">
              <a:spcBef>
                <a:spcPts val="0"/>
              </a:spcBef>
              <a:spcAft>
                <a:spcPts val="0"/>
              </a:spcAft>
              <a:buSzPts val="1800"/>
              <a:buChar char="●"/>
            </a:pPr>
            <a:r>
              <a:rPr lang="id"/>
              <a:t>Kita bisa menambahkan parameter pada Action tersebut, sehingga tiap element yang menggunakan Action yang sama, bisa memiliki informasi parameter yang berbeda-beda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Time</a:t>
            </a:r>
            <a:endParaRPr/>
          </a:p>
        </p:txBody>
      </p:sp>
      <p:pic>
        <p:nvPicPr>
          <p:cNvPr id="826" name="Google Shape;826;p146"/>
          <p:cNvPicPr preferRelativeResize="0"/>
          <p:nvPr/>
        </p:nvPicPr>
        <p:blipFill>
          <a:blip r:embed="rId3">
            <a:alphaModFix/>
          </a:blip>
          <a:stretch>
            <a:fillRect/>
          </a:stretch>
        </p:blipFill>
        <p:spPr>
          <a:xfrm>
            <a:off x="152400" y="1170125"/>
            <a:ext cx="5508367" cy="382097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4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Transition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Transition</a:t>
            </a:r>
            <a:endParaRPr/>
          </a:p>
        </p:txBody>
      </p:sp>
      <p:sp>
        <p:nvSpPr>
          <p:cNvPr id="837" name="Google Shape;837;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Transition merupakan feature dimana kita menambahkan transisi element ketika masuk dan keluar dari DOM</a:t>
            </a:r>
            <a:endParaRPr/>
          </a:p>
          <a:p>
            <a:pPr indent="-342900" lvl="0" marL="457200" rtl="0" algn="l">
              <a:spcBef>
                <a:spcPts val="0"/>
              </a:spcBef>
              <a:spcAft>
                <a:spcPts val="0"/>
              </a:spcAft>
              <a:buSzPts val="1800"/>
              <a:buChar char="●"/>
            </a:pPr>
            <a:r>
              <a:rPr lang="id"/>
              <a:t>Kita bisa menggunakan transition: pada element yang akan ditambahkan</a:t>
            </a:r>
            <a:endParaRPr/>
          </a:p>
          <a:p>
            <a:pPr indent="-342900" lvl="0" marL="457200" rtl="0" algn="l">
              <a:spcBef>
                <a:spcPts val="0"/>
              </a:spcBef>
              <a:spcAft>
                <a:spcPts val="0"/>
              </a:spcAft>
              <a:buSzPts val="1800"/>
              <a:buChar char="●"/>
            </a:pPr>
            <a:r>
              <a:rPr lang="id" u="sng">
                <a:solidFill>
                  <a:schemeClr val="hlink"/>
                </a:solidFill>
                <a:hlinkClick r:id="rId3"/>
              </a:rPr>
              <a:t>https://svelte.dev/docs/svelte/transition</a:t>
            </a:r>
            <a:r>
              <a:rPr lang="id"/>
              <a:t> </a:t>
            </a:r>
            <a:endParaRPr/>
          </a:p>
          <a:p>
            <a:pPr indent="-342900" lvl="0" marL="457200" rtl="0" algn="l">
              <a:spcBef>
                <a:spcPts val="0"/>
              </a:spcBef>
              <a:spcAft>
                <a:spcPts val="0"/>
              </a:spcAft>
              <a:buSzPts val="1800"/>
              <a:buChar char="●"/>
            </a:pPr>
            <a:r>
              <a:rPr lang="id"/>
              <a:t>Svelte menyediakan beberapa proses transition yang bisa kita gunakan</a:t>
            </a:r>
            <a:endParaRPr/>
          </a:p>
          <a:p>
            <a:pPr indent="-342900" lvl="0" marL="457200" rtl="0" algn="l">
              <a:spcBef>
                <a:spcPts val="0"/>
              </a:spcBef>
              <a:spcAft>
                <a:spcPts val="0"/>
              </a:spcAft>
              <a:buSzPts val="1800"/>
              <a:buChar char="●"/>
            </a:pPr>
            <a:r>
              <a:rPr lang="id" u="sng">
                <a:solidFill>
                  <a:schemeClr val="hlink"/>
                </a:solidFill>
                <a:hlinkClick r:id="rId4"/>
              </a:rPr>
              <a:t>https://svelte.dev/docs/svelte/svelte-transition</a:t>
            </a:r>
            <a:r>
              <a:rPr lang="id"/>
              <a:t>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843" name="Google Shape;843;p1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update halaman TodoApp dengan menambahkan transition pada tiap Todo</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849" name="Google Shape;849;p150"/>
          <p:cNvPicPr preferRelativeResize="0"/>
          <p:nvPr/>
        </p:nvPicPr>
        <p:blipFill>
          <a:blip r:embed="rId3">
            <a:alphaModFix/>
          </a:blip>
          <a:stretch>
            <a:fillRect/>
          </a:stretch>
        </p:blipFill>
        <p:spPr>
          <a:xfrm>
            <a:off x="152400" y="1170125"/>
            <a:ext cx="4120501" cy="1280950"/>
          </a:xfrm>
          <a:prstGeom prst="rect">
            <a:avLst/>
          </a:prstGeom>
          <a:noFill/>
          <a:ln>
            <a:noFill/>
          </a:ln>
        </p:spPr>
      </p:pic>
      <p:pic>
        <p:nvPicPr>
          <p:cNvPr id="850" name="Google Shape;850;p150"/>
          <p:cNvPicPr preferRelativeResize="0"/>
          <p:nvPr/>
        </p:nvPicPr>
        <p:blipFill>
          <a:blip r:embed="rId4">
            <a:alphaModFix/>
          </a:blip>
          <a:stretch>
            <a:fillRect/>
          </a:stretch>
        </p:blipFill>
        <p:spPr>
          <a:xfrm>
            <a:off x="4425301" y="1170125"/>
            <a:ext cx="4566299" cy="266735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Transition Parameter</a:t>
            </a:r>
            <a:endParaRPr/>
          </a:p>
        </p:txBody>
      </p:sp>
      <p:sp>
        <p:nvSpPr>
          <p:cNvPr id="856" name="Google Shape;856;p1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Beberapa jenis transition memiliki parameter yang bisa kita ubah</a:t>
            </a:r>
            <a:endParaRPr/>
          </a:p>
          <a:p>
            <a:pPr indent="-342900" lvl="0" marL="457200" rtl="0" algn="l">
              <a:spcBef>
                <a:spcPts val="0"/>
              </a:spcBef>
              <a:spcAft>
                <a:spcPts val="0"/>
              </a:spcAft>
              <a:buSzPts val="1800"/>
              <a:buChar char="●"/>
            </a:pPr>
            <a:r>
              <a:rPr lang="id"/>
              <a:t>Kita bisa menggunakan transition:jenis={parameter} untuk mengubah parameter dari transition yang kita gunakan</a:t>
            </a:r>
            <a:endParaRPr/>
          </a:p>
          <a:p>
            <a:pPr indent="-342900" lvl="0" marL="457200" rtl="0" algn="l">
              <a:spcBef>
                <a:spcPts val="0"/>
              </a:spcBef>
              <a:spcAft>
                <a:spcPts val="0"/>
              </a:spcAft>
              <a:buSzPts val="1800"/>
              <a:buChar char="●"/>
            </a:pPr>
            <a:r>
              <a:rPr lang="id" u="sng">
                <a:solidFill>
                  <a:schemeClr val="hlink"/>
                </a:solidFill>
                <a:hlinkClick r:id="rId3"/>
              </a:rPr>
              <a:t>https://svelte.dev/docs/svelte/svelte-transition</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862" name="Google Shape;862;p152"/>
          <p:cNvPicPr preferRelativeResize="0"/>
          <p:nvPr/>
        </p:nvPicPr>
        <p:blipFill>
          <a:blip r:embed="rId3">
            <a:alphaModFix/>
          </a:blip>
          <a:stretch>
            <a:fillRect/>
          </a:stretch>
        </p:blipFill>
        <p:spPr>
          <a:xfrm>
            <a:off x="152400" y="1170125"/>
            <a:ext cx="7691733" cy="3820974"/>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 dan Out</a:t>
            </a:r>
            <a:endParaRPr/>
          </a:p>
        </p:txBody>
      </p:sp>
      <p:sp>
        <p:nvSpPr>
          <p:cNvPr id="868" name="Google Shape;868;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kita ingin menggunakan jenis transition yang berbeda ketika masuk dan keluar</a:t>
            </a:r>
            <a:endParaRPr/>
          </a:p>
          <a:p>
            <a:pPr indent="-342900" lvl="0" marL="457200" rtl="0" algn="l">
              <a:spcBef>
                <a:spcPts val="0"/>
              </a:spcBef>
              <a:spcAft>
                <a:spcPts val="0"/>
              </a:spcAft>
              <a:buSzPts val="1800"/>
              <a:buChar char="●"/>
            </a:pPr>
            <a:r>
              <a:rPr lang="id"/>
              <a:t>Kita bisa menggunakan in: dan out: jika ingin menggunakan jenis transition yang berbeda</a:t>
            </a:r>
            <a:endParaRPr/>
          </a:p>
          <a:p>
            <a:pPr indent="-342900" lvl="0" marL="457200" rtl="0" algn="l">
              <a:spcBef>
                <a:spcPts val="0"/>
              </a:spcBef>
              <a:spcAft>
                <a:spcPts val="0"/>
              </a:spcAft>
              <a:buSzPts val="1800"/>
              <a:buChar char="●"/>
            </a:pPr>
            <a:r>
              <a:rPr lang="id" u="sng">
                <a:solidFill>
                  <a:schemeClr val="hlink"/>
                </a:solidFill>
                <a:hlinkClick r:id="rId3"/>
              </a:rPr>
              <a:t>https://svelte.dev/docs/svelte/in-and-out</a:t>
            </a:r>
            <a:r>
              <a:rPr lang="id"/>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App</a:t>
            </a:r>
            <a:endParaRPr/>
          </a:p>
        </p:txBody>
      </p:sp>
      <p:sp>
        <p:nvSpPr>
          <p:cNvPr id="181" name="Google Shape;18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a:t>npm run dev</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874" name="Google Shape;874;p154"/>
          <p:cNvPicPr preferRelativeResize="0"/>
          <p:nvPr/>
        </p:nvPicPr>
        <p:blipFill>
          <a:blip r:embed="rId3">
            <a:alphaModFix/>
          </a:blip>
          <a:stretch>
            <a:fillRect/>
          </a:stretch>
        </p:blipFill>
        <p:spPr>
          <a:xfrm>
            <a:off x="152400" y="1170125"/>
            <a:ext cx="7858817" cy="38209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Transition Event</a:t>
            </a:r>
            <a:endParaRPr/>
          </a:p>
        </p:txBody>
      </p:sp>
      <p:sp>
        <p:nvSpPr>
          <p:cNvPr id="880" name="Google Shape;880;p1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Transition memiliki event yang bisa kita tambahkan pada element yang menggunakan transition tersebut</a:t>
            </a:r>
            <a:endParaRPr/>
          </a:p>
          <a:p>
            <a:pPr indent="-342900" lvl="0" marL="457200" rtl="0" algn="l">
              <a:spcBef>
                <a:spcPts val="0"/>
              </a:spcBef>
              <a:spcAft>
                <a:spcPts val="0"/>
              </a:spcAft>
              <a:buSzPts val="1800"/>
              <a:buChar char="●"/>
            </a:pPr>
            <a:r>
              <a:rPr lang="id" u="sng">
                <a:solidFill>
                  <a:schemeClr val="hlink"/>
                </a:solidFill>
                <a:hlinkClick r:id="rId3"/>
              </a:rPr>
              <a:t>https://svelte.dev/docs/svelte/transition#Transition-events</a:t>
            </a:r>
            <a:r>
              <a:rPr lang="id"/>
              <a:t>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886" name="Google Shape;886;p156"/>
          <p:cNvPicPr preferRelativeResize="0"/>
          <p:nvPr/>
        </p:nvPicPr>
        <p:blipFill>
          <a:blip r:embed="rId3">
            <a:alphaModFix/>
          </a:blip>
          <a:stretch>
            <a:fillRect/>
          </a:stretch>
        </p:blipFill>
        <p:spPr>
          <a:xfrm>
            <a:off x="152400" y="1170125"/>
            <a:ext cx="8839200" cy="367908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Reactive Class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Reactive Class</a:t>
            </a:r>
            <a:endParaRPr/>
          </a:p>
        </p:txBody>
      </p:sp>
      <p:sp>
        <p:nvSpPr>
          <p:cNvPr id="897" name="Google Shape;897;p1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selalu menggunakan $state dan $derived pada variable</a:t>
            </a:r>
            <a:endParaRPr/>
          </a:p>
          <a:p>
            <a:pPr indent="-342900" lvl="0" marL="457200" rtl="0" algn="l">
              <a:spcBef>
                <a:spcPts val="0"/>
              </a:spcBef>
              <a:spcAft>
                <a:spcPts val="0"/>
              </a:spcAft>
              <a:buSzPts val="1800"/>
              <a:buChar char="●"/>
            </a:pPr>
            <a:r>
              <a:rPr lang="id"/>
              <a:t>$state dan $derived juga bisa digunakan pada property di class, sehingga bisa menciptakan Reactive Class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903" name="Google Shape;903;p1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membuat komponen yang menampilkan box (kotak) yang akan kita ubah ukuran tinggi dan lebar nya dari input spinner</a:t>
            </a:r>
            <a:endParaRPr/>
          </a:p>
          <a:p>
            <a:pPr indent="-342900" lvl="0" marL="457200" rtl="0" algn="l">
              <a:spcBef>
                <a:spcPts val="0"/>
              </a:spcBef>
              <a:spcAft>
                <a:spcPts val="0"/>
              </a:spcAft>
              <a:buSzPts val="1800"/>
              <a:buChar char="●"/>
            </a:pPr>
            <a:r>
              <a:rPr lang="id"/>
              <a:t>Buat halaman box.html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src/box.js</a:t>
            </a:r>
            <a:endParaRPr/>
          </a:p>
          <a:p>
            <a:pPr indent="-342900" lvl="0" marL="457200" rtl="0" algn="l">
              <a:spcBef>
                <a:spcPts val="0"/>
              </a:spcBef>
              <a:spcAft>
                <a:spcPts val="0"/>
              </a:spcAft>
              <a:buSzPts val="1800"/>
              <a:buChar char="●"/>
            </a:pPr>
            <a:r>
              <a:rPr lang="id"/>
              <a:t>Buat component src/lib/Box.svelte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Box</a:t>
            </a:r>
            <a:endParaRPr/>
          </a:p>
        </p:txBody>
      </p:sp>
      <p:pic>
        <p:nvPicPr>
          <p:cNvPr id="909" name="Google Shape;909;p160"/>
          <p:cNvPicPr preferRelativeResize="0"/>
          <p:nvPr/>
        </p:nvPicPr>
        <p:blipFill>
          <a:blip r:embed="rId3">
            <a:alphaModFix/>
          </a:blip>
          <a:stretch>
            <a:fillRect/>
          </a:stretch>
        </p:blipFill>
        <p:spPr>
          <a:xfrm>
            <a:off x="152400" y="1170125"/>
            <a:ext cx="6321830" cy="382097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6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Reactive Built-in</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Reactive Built-in</a:t>
            </a:r>
            <a:endParaRPr/>
          </a:p>
        </p:txBody>
      </p:sp>
      <p:sp>
        <p:nvSpPr>
          <p:cNvPr id="920" name="Google Shape;920;p1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mungkin ada kondisi kita ingin membuat reactive state yang tipe data nya bukan tipe data sederhana, object atau array. Misal Map, Set, Date, dan lain-lain</a:t>
            </a:r>
            <a:endParaRPr/>
          </a:p>
          <a:p>
            <a:pPr indent="-342900" lvl="0" marL="457200" rtl="0" algn="l">
              <a:spcBef>
                <a:spcPts val="0"/>
              </a:spcBef>
              <a:spcAft>
                <a:spcPts val="0"/>
              </a:spcAft>
              <a:buSzPts val="1800"/>
              <a:buChar char="●"/>
            </a:pPr>
            <a:r>
              <a:rPr lang="id"/>
              <a:t>Svelte menyediakan wrapper class untuk tipe data tersebut</a:t>
            </a:r>
            <a:endParaRPr/>
          </a:p>
          <a:p>
            <a:pPr indent="-342900" lvl="0" marL="457200" rtl="0" algn="l">
              <a:spcBef>
                <a:spcPts val="0"/>
              </a:spcBef>
              <a:spcAft>
                <a:spcPts val="0"/>
              </a:spcAft>
              <a:buSzPts val="1800"/>
              <a:buChar char="●"/>
            </a:pPr>
            <a:r>
              <a:rPr lang="id" u="sng">
                <a:solidFill>
                  <a:schemeClr val="hlink"/>
                </a:solidFill>
                <a:hlinkClick r:id="rId3"/>
              </a:rPr>
              <a:t>https://svelte.dev/docs/svelte/svelte-reactivity</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926" name="Google Shape;926;p1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membuat halaman untuk input data user dan nilai, dimana kita akan gunakan tipe data reactive SvelteMap</a:t>
            </a:r>
            <a:endParaRPr/>
          </a:p>
          <a:p>
            <a:pPr indent="-342900" lvl="0" marL="457200" rtl="0" algn="l">
              <a:spcBef>
                <a:spcPts val="0"/>
              </a:spcBef>
              <a:spcAft>
                <a:spcPts val="0"/>
              </a:spcAft>
              <a:buSzPts val="1800"/>
              <a:buChar char="●"/>
            </a:pPr>
            <a:r>
              <a:rPr lang="id"/>
              <a:t>Buat halaman student.html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src/student.js</a:t>
            </a:r>
            <a:endParaRPr/>
          </a:p>
          <a:p>
            <a:pPr indent="-342900" lvl="0" marL="457200" rtl="0" algn="l">
              <a:spcBef>
                <a:spcPts val="0"/>
              </a:spcBef>
              <a:spcAft>
                <a:spcPts val="0"/>
              </a:spcAft>
              <a:buSzPts val="1800"/>
              <a:buChar char="●"/>
            </a:pPr>
            <a:r>
              <a:rPr lang="id"/>
              <a:t>Buat component src/lib/Student.svelte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Hello Svelte</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Student</a:t>
            </a:r>
            <a:endParaRPr/>
          </a:p>
        </p:txBody>
      </p:sp>
      <p:pic>
        <p:nvPicPr>
          <p:cNvPr id="932" name="Google Shape;932;p164"/>
          <p:cNvPicPr preferRelativeResize="0"/>
          <p:nvPr/>
        </p:nvPicPr>
        <p:blipFill>
          <a:blip r:embed="rId3">
            <a:alphaModFix/>
          </a:blip>
          <a:stretch>
            <a:fillRect/>
          </a:stretch>
        </p:blipFill>
        <p:spPr>
          <a:xfrm>
            <a:off x="152400" y="1170125"/>
            <a:ext cx="3532859" cy="3820975"/>
          </a:xfrm>
          <a:prstGeom prst="rect">
            <a:avLst/>
          </a:prstGeom>
          <a:noFill/>
          <a:ln>
            <a:noFill/>
          </a:ln>
        </p:spPr>
      </p:pic>
      <p:pic>
        <p:nvPicPr>
          <p:cNvPr id="933" name="Google Shape;933;p164"/>
          <p:cNvPicPr preferRelativeResize="0"/>
          <p:nvPr/>
        </p:nvPicPr>
        <p:blipFill>
          <a:blip r:embed="rId4">
            <a:alphaModFix/>
          </a:blip>
          <a:stretch>
            <a:fillRect/>
          </a:stretch>
        </p:blipFill>
        <p:spPr>
          <a:xfrm>
            <a:off x="3837659" y="1170125"/>
            <a:ext cx="3883469" cy="382097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6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Store</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Store</a:t>
            </a:r>
            <a:endParaRPr/>
          </a:p>
        </p:txBody>
      </p:sp>
      <p:sp>
        <p:nvSpPr>
          <p:cNvPr id="944" name="Google Shape;944;p1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 Svelte 5, untuk membuat State diluar komponen, kita perlu menggunakan Store. Namun sebenarnya di Svelte 5, kita bisa menggunakan Rune untuk membuat Global/Universal State</a:t>
            </a:r>
            <a:endParaRPr/>
          </a:p>
          <a:p>
            <a:pPr indent="-342900" lvl="0" marL="457200" rtl="0" algn="l">
              <a:spcBef>
                <a:spcPts val="0"/>
              </a:spcBef>
              <a:spcAft>
                <a:spcPts val="0"/>
              </a:spcAft>
              <a:buSzPts val="1800"/>
              <a:buChar char="●"/>
            </a:pPr>
            <a:r>
              <a:rPr lang="id"/>
              <a:t>Di bab ini kita akan bahas cara lama membuat Universal State menggunakan Store, karena mungkin saya kita menggunakan library yang masih menggunakan Store</a:t>
            </a:r>
            <a:endParaRPr/>
          </a:p>
          <a:p>
            <a:pPr indent="-342900" lvl="0" marL="457200" rtl="0" algn="l">
              <a:spcBef>
                <a:spcPts val="0"/>
              </a:spcBef>
              <a:spcAft>
                <a:spcPts val="0"/>
              </a:spcAft>
              <a:buSzPts val="1800"/>
              <a:buChar char="●"/>
            </a:pPr>
            <a:r>
              <a:rPr lang="id" u="sng">
                <a:solidFill>
                  <a:schemeClr val="hlink"/>
                </a:solidFill>
                <a:hlinkClick r:id="rId3"/>
              </a:rPr>
              <a:t>https://svelte.dev/docs/svelte/svelte-store</a:t>
            </a:r>
            <a:r>
              <a:rPr lang="id"/>
              <a:t>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Jenis-Jenis Store</a:t>
            </a:r>
            <a:endParaRPr/>
          </a:p>
        </p:txBody>
      </p:sp>
      <p:sp>
        <p:nvSpPr>
          <p:cNvPr id="950" name="Google Shape;950;p1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Store terdapat dua jenis, yaitu </a:t>
            </a:r>
            <a:r>
              <a:rPr lang="id"/>
              <a:t>Readable</a:t>
            </a:r>
            <a:r>
              <a:rPr lang="id"/>
              <a:t> dan Writeable. </a:t>
            </a:r>
            <a:endParaRPr/>
          </a:p>
          <a:p>
            <a:pPr indent="-342900" lvl="0" marL="457200" rtl="0" algn="l">
              <a:spcBef>
                <a:spcPts val="0"/>
              </a:spcBef>
              <a:spcAft>
                <a:spcPts val="0"/>
              </a:spcAft>
              <a:buSzPts val="1800"/>
              <a:buChar char="●"/>
            </a:pPr>
            <a:r>
              <a:rPr lang="id"/>
              <a:t>Readable merupakan store yang bisa dibaca datanya, dan Writeable merupakan store yang bisa dibaca dan diubah datanya</a:t>
            </a:r>
            <a:endParaRPr/>
          </a:p>
          <a:p>
            <a:pPr indent="-342900" lvl="0" marL="457200" rtl="0" algn="l">
              <a:spcBef>
                <a:spcPts val="0"/>
              </a:spcBef>
              <a:spcAft>
                <a:spcPts val="0"/>
              </a:spcAft>
              <a:buSzPts val="1800"/>
              <a:buChar char="●"/>
            </a:pPr>
            <a:r>
              <a:rPr lang="id" u="sng">
                <a:solidFill>
                  <a:schemeClr val="hlink"/>
                </a:solidFill>
                <a:hlinkClick r:id="rId3"/>
              </a:rPr>
              <a:t>https://svelte.dev/docs/svelte/svelte-store</a:t>
            </a:r>
            <a:r>
              <a:rPr lang="id"/>
              <a:t> </a:t>
            </a:r>
            <a:endParaRPr/>
          </a:p>
          <a:p>
            <a:pPr indent="-342900" lvl="0" marL="457200" rtl="0" algn="l">
              <a:spcBef>
                <a:spcPts val="0"/>
              </a:spcBef>
              <a:spcAft>
                <a:spcPts val="0"/>
              </a:spcAft>
              <a:buSzPts val="1800"/>
              <a:buChar char="●"/>
            </a:pPr>
            <a:r>
              <a:rPr lang="id"/>
              <a:t>Untuk membuat store Readable, kita bisa menggunakan function readable(), sedangkan untuk membuat store Writeable, kita bisa menggunakan function writeable()</a:t>
            </a:r>
            <a:endParaRPr/>
          </a:p>
          <a:p>
            <a:pPr indent="-342900" lvl="0" marL="457200" rtl="0" algn="l">
              <a:spcBef>
                <a:spcPts val="0"/>
              </a:spcBef>
              <a:spcAft>
                <a:spcPts val="0"/>
              </a:spcAft>
              <a:buSzPts val="1800"/>
              <a:buChar char="●"/>
            </a:pPr>
            <a:r>
              <a:rPr lang="id"/>
              <a:t>Saat mengakses store, kita perlu menggunakan tanda $ di awal variable store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956" name="Google Shape;956;p1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membuat komponen seperti GlobalCounter, namun menggunakan Store</a:t>
            </a:r>
            <a:endParaRPr/>
          </a:p>
          <a:p>
            <a:pPr indent="-342900" lvl="0" marL="457200" rtl="0" algn="l">
              <a:spcBef>
                <a:spcPts val="0"/>
              </a:spcBef>
              <a:spcAft>
                <a:spcPts val="0"/>
              </a:spcAft>
              <a:buSzPts val="1800"/>
              <a:buChar char="●"/>
            </a:pPr>
            <a:r>
              <a:rPr lang="id"/>
              <a:t>Buat halaman store-counter.html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src/store-counter.js</a:t>
            </a:r>
            <a:endParaRPr/>
          </a:p>
          <a:p>
            <a:pPr indent="-342900" lvl="0" marL="457200" rtl="0" algn="l">
              <a:spcBef>
                <a:spcPts val="0"/>
              </a:spcBef>
              <a:spcAft>
                <a:spcPts val="0"/>
              </a:spcAft>
              <a:buSzPts val="1800"/>
              <a:buChar char="●"/>
            </a:pPr>
            <a:r>
              <a:rPr lang="id"/>
              <a:t>Buat src/state/counter.js</a:t>
            </a:r>
            <a:endParaRPr/>
          </a:p>
          <a:p>
            <a:pPr indent="-342900" lvl="0" marL="457200" rtl="0" algn="l">
              <a:spcBef>
                <a:spcPts val="0"/>
              </a:spcBef>
              <a:spcAft>
                <a:spcPts val="0"/>
              </a:spcAft>
              <a:buSzPts val="1800"/>
              <a:buChar char="●"/>
            </a:pPr>
            <a:r>
              <a:rPr lang="id"/>
              <a:t>Buat component src/lib/StoreCounter.svelte </a:t>
            </a:r>
            <a:endParaRPr/>
          </a:p>
          <a:p>
            <a:pPr indent="-342900" lvl="0" marL="457200" rtl="0" algn="l">
              <a:spcBef>
                <a:spcPts val="0"/>
              </a:spcBef>
              <a:spcAft>
                <a:spcPts val="0"/>
              </a:spcAft>
              <a:buSzPts val="1800"/>
              <a:buChar char="●"/>
            </a:pPr>
            <a:r>
              <a:rPr lang="id"/>
              <a:t>Buat component src/StoreCounterApp.svelte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a:t>
            </a:r>
            <a:endParaRPr/>
          </a:p>
        </p:txBody>
      </p:sp>
      <p:pic>
        <p:nvPicPr>
          <p:cNvPr id="962" name="Google Shape;962;p169"/>
          <p:cNvPicPr preferRelativeResize="0"/>
          <p:nvPr/>
        </p:nvPicPr>
        <p:blipFill>
          <a:blip r:embed="rId3">
            <a:alphaModFix/>
          </a:blip>
          <a:stretch>
            <a:fillRect/>
          </a:stretch>
        </p:blipFill>
        <p:spPr>
          <a:xfrm>
            <a:off x="152400" y="1170125"/>
            <a:ext cx="8839201" cy="2649868"/>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StoreCounter</a:t>
            </a:r>
            <a:endParaRPr/>
          </a:p>
        </p:txBody>
      </p:sp>
      <p:pic>
        <p:nvPicPr>
          <p:cNvPr id="968" name="Google Shape;968;p170"/>
          <p:cNvPicPr preferRelativeResize="0"/>
          <p:nvPr/>
        </p:nvPicPr>
        <p:blipFill>
          <a:blip r:embed="rId3">
            <a:alphaModFix/>
          </a:blip>
          <a:stretch>
            <a:fillRect/>
          </a:stretch>
        </p:blipFill>
        <p:spPr>
          <a:xfrm>
            <a:off x="152400" y="1170125"/>
            <a:ext cx="8839198" cy="370628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StoreCounterApp</a:t>
            </a:r>
            <a:endParaRPr/>
          </a:p>
        </p:txBody>
      </p:sp>
      <p:pic>
        <p:nvPicPr>
          <p:cNvPr id="974" name="Google Shape;974;p171"/>
          <p:cNvPicPr preferRelativeResize="0"/>
          <p:nvPr/>
        </p:nvPicPr>
        <p:blipFill>
          <a:blip r:embed="rId3">
            <a:alphaModFix/>
          </a:blip>
          <a:stretch>
            <a:fillRect/>
          </a:stretch>
        </p:blipFill>
        <p:spPr>
          <a:xfrm>
            <a:off x="152400" y="1170125"/>
            <a:ext cx="8839201" cy="3289778"/>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7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Snippet dan Render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Snippet</a:t>
            </a:r>
            <a:endParaRPr/>
          </a:p>
        </p:txBody>
      </p:sp>
      <p:sp>
        <p:nvSpPr>
          <p:cNvPr id="985" name="Google Shape;985;p1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Snippet merupakan cara untuk membuat komponen yang bisa digunakan, namun masih tetap di dalam komponen yang sama, tanpa harus membuat file lain</a:t>
            </a:r>
            <a:endParaRPr/>
          </a:p>
          <a:p>
            <a:pPr indent="-342900" lvl="0" marL="457200" rtl="0" algn="l">
              <a:spcBef>
                <a:spcPts val="0"/>
              </a:spcBef>
              <a:spcAft>
                <a:spcPts val="0"/>
              </a:spcAft>
              <a:buSzPts val="1800"/>
              <a:buChar char="●"/>
            </a:pPr>
            <a:r>
              <a:rPr lang="id"/>
              <a:t>Ini cocok untuk pada kasus yang sederhana ketika kita ingin memecah komponen, namun tidak ingin memecah komponen dalam file yang terpisah</a:t>
            </a:r>
            <a:endParaRPr/>
          </a:p>
          <a:p>
            <a:pPr indent="-342900" lvl="0" marL="457200" rtl="0" algn="l">
              <a:spcBef>
                <a:spcPts val="0"/>
              </a:spcBef>
              <a:spcAft>
                <a:spcPts val="0"/>
              </a:spcAft>
              <a:buSzPts val="1800"/>
              <a:buChar char="●"/>
            </a:pPr>
            <a:r>
              <a:rPr lang="id"/>
              <a:t>Untuk membuat snippet, kita bisa gunakan {#snippet nama_snippet(param)} dalam file Svelte</a:t>
            </a:r>
            <a:endParaRPr/>
          </a:p>
          <a:p>
            <a:pPr indent="-342900" lvl="0" marL="457200" rtl="0" algn="l">
              <a:spcBef>
                <a:spcPts val="0"/>
              </a:spcBef>
              <a:spcAft>
                <a:spcPts val="0"/>
              </a:spcAft>
              <a:buSzPts val="1800"/>
              <a:buChar char="●"/>
            </a:pPr>
            <a:r>
              <a:rPr lang="id" u="sng">
                <a:solidFill>
                  <a:schemeClr val="hlink"/>
                </a:solidFill>
                <a:hlinkClick r:id="rId3"/>
              </a:rPr>
              <a:t>https://svelte.dev/docs/svelte/snippet</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Hello World</a:t>
            </a:r>
            <a:endParaRPr/>
          </a:p>
        </p:txBody>
      </p:sp>
      <p:sp>
        <p:nvSpPr>
          <p:cNvPr id="192" name="Google Shape;19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Seperti biasa, hal yang biasa kita buat ketika belajar adalah membuat aplikasi Hello World</a:t>
            </a:r>
            <a:endParaRPr/>
          </a:p>
          <a:p>
            <a:pPr indent="-342900" lvl="0" marL="457200" rtl="0" algn="l">
              <a:spcBef>
                <a:spcPts val="0"/>
              </a:spcBef>
              <a:spcAft>
                <a:spcPts val="0"/>
              </a:spcAft>
              <a:buSzPts val="1800"/>
              <a:buChar char="●"/>
            </a:pPr>
            <a:r>
              <a:rPr lang="id"/>
              <a:t>Sekarang kita akan buat halaman Hello World menggunakan Svelte</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a:t>
            </a:r>
            <a:endParaRPr/>
          </a:p>
        </p:txBody>
      </p:sp>
      <p:sp>
        <p:nvSpPr>
          <p:cNvPr id="991" name="Google Shape;991;p1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Render merupakan perintah yang digunakan untuk menampilkan snippet</a:t>
            </a:r>
            <a:endParaRPr/>
          </a:p>
          <a:p>
            <a:pPr indent="-342900" lvl="0" marL="457200" rtl="0" algn="l">
              <a:spcBef>
                <a:spcPts val="0"/>
              </a:spcBef>
              <a:spcAft>
                <a:spcPts val="0"/>
              </a:spcAft>
              <a:buSzPts val="1800"/>
              <a:buChar char="●"/>
            </a:pPr>
            <a:r>
              <a:rPr lang="id"/>
              <a:t>Untuk menggunakan render, kita bisa menggunakan perintah {@render nama_snippet(param)}</a:t>
            </a:r>
            <a:endParaRPr/>
          </a:p>
          <a:p>
            <a:pPr indent="-342900" lvl="0" marL="457200" rtl="0" algn="l">
              <a:spcBef>
                <a:spcPts val="0"/>
              </a:spcBef>
              <a:spcAft>
                <a:spcPts val="0"/>
              </a:spcAft>
              <a:buSzPts val="1800"/>
              <a:buChar char="●"/>
            </a:pPr>
            <a:r>
              <a:rPr lang="id" u="sng">
                <a:solidFill>
                  <a:schemeClr val="hlink"/>
                </a:solidFill>
                <a:hlinkClick r:id="rId3"/>
              </a:rPr>
              <a:t>https://svelte.dev/docs/svelte/@render</a:t>
            </a:r>
            <a:r>
              <a:rPr lang="id"/>
              <a:t>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997" name="Google Shape;997;p1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mengubah daftar list Todo pada TodoApp menjadi snippet</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1003" name="Google Shape;1003;p176"/>
          <p:cNvPicPr preferRelativeResize="0"/>
          <p:nvPr/>
        </p:nvPicPr>
        <p:blipFill>
          <a:blip r:embed="rId3">
            <a:alphaModFix/>
          </a:blip>
          <a:stretch>
            <a:fillRect/>
          </a:stretch>
        </p:blipFill>
        <p:spPr>
          <a:xfrm>
            <a:off x="152400" y="1170125"/>
            <a:ext cx="5433449" cy="3753299"/>
          </a:xfrm>
          <a:prstGeom prst="rect">
            <a:avLst/>
          </a:prstGeom>
          <a:noFill/>
          <a:ln>
            <a:noFill/>
          </a:ln>
        </p:spPr>
      </p:pic>
      <p:pic>
        <p:nvPicPr>
          <p:cNvPr id="1004" name="Google Shape;1004;p176"/>
          <p:cNvPicPr preferRelativeResize="0"/>
          <p:nvPr/>
        </p:nvPicPr>
        <p:blipFill>
          <a:blip r:embed="rId4">
            <a:alphaModFix/>
          </a:blip>
          <a:stretch>
            <a:fillRect/>
          </a:stretch>
        </p:blipFill>
        <p:spPr>
          <a:xfrm>
            <a:off x="5679075" y="1170125"/>
            <a:ext cx="3284575" cy="12215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Mengirim Snippet ke Component</a:t>
            </a:r>
            <a:endParaRPr/>
          </a:p>
        </p:txBody>
      </p:sp>
      <p:sp>
        <p:nvSpPr>
          <p:cNvPr id="1010" name="Google Shape;1010;p1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Di Svelte versi 4, saat kita ingin mengirim komponen ke komponen, biasanya menggunakan Slot, namun di Svelte 5, kita bisa menggunakan Snippet, tidak perlu menggunakan Slot lagi</a:t>
            </a:r>
            <a:endParaRPr/>
          </a:p>
          <a:p>
            <a:pPr indent="-342900" lvl="0" marL="457200" rtl="0" algn="l">
              <a:spcBef>
                <a:spcPts val="0"/>
              </a:spcBef>
              <a:spcAft>
                <a:spcPts val="0"/>
              </a:spcAft>
              <a:buSzPts val="1800"/>
              <a:buChar char="●"/>
            </a:pPr>
            <a:r>
              <a:rPr lang="id"/>
              <a:t>Snippet sebenarnya seperti function biasa, jadi kita bisa kirim sebagai props ketika memanggil Component</a:t>
            </a:r>
            <a:endParaRPr/>
          </a:p>
          <a:p>
            <a:pPr indent="-342900" lvl="0" marL="457200" rtl="0" algn="l">
              <a:spcBef>
                <a:spcPts val="0"/>
              </a:spcBef>
              <a:spcAft>
                <a:spcPts val="0"/>
              </a:spcAft>
              <a:buSzPts val="1800"/>
              <a:buChar char="●"/>
            </a:pPr>
            <a:r>
              <a:rPr lang="id"/>
              <a:t>Salah satu kelebihan dari Snippet, kita bisa mengirim sebagai props dalam inner element Component nya, sehingga tidak perlu kita sebutkan lagi sebagai attribute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016" name="Google Shape;1016;p1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membuat halaman Blog, dimana dalam blog ada bagian header, content dan footer. Bagian content misal kita ingin buat dalam bentuk dinamis, sehingga kita bisa mengirim snippet kedalam bagian content nya</a:t>
            </a:r>
            <a:endParaRPr/>
          </a:p>
          <a:p>
            <a:pPr indent="-342900" lvl="0" marL="457200" rtl="0" algn="l">
              <a:spcBef>
                <a:spcPts val="0"/>
              </a:spcBef>
              <a:spcAft>
                <a:spcPts val="0"/>
              </a:spcAft>
              <a:buSzPts val="1800"/>
              <a:buChar char="●"/>
            </a:pPr>
            <a:r>
              <a:rPr lang="id"/>
              <a:t>Buat halaman blog.html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src/blog.js</a:t>
            </a:r>
            <a:endParaRPr/>
          </a:p>
          <a:p>
            <a:pPr indent="-342900" lvl="0" marL="457200" rtl="0" algn="l">
              <a:spcBef>
                <a:spcPts val="0"/>
              </a:spcBef>
              <a:spcAft>
                <a:spcPts val="0"/>
              </a:spcAft>
              <a:buSzPts val="1800"/>
              <a:buChar char="●"/>
            </a:pPr>
            <a:r>
              <a:rPr lang="id"/>
              <a:t>Buat component src/lib/Layout.svelte </a:t>
            </a:r>
            <a:endParaRPr/>
          </a:p>
          <a:p>
            <a:pPr indent="-342900" lvl="0" marL="457200" rtl="0" algn="l">
              <a:spcBef>
                <a:spcPts val="0"/>
              </a:spcBef>
              <a:spcAft>
                <a:spcPts val="0"/>
              </a:spcAft>
              <a:buSzPts val="1800"/>
              <a:buChar char="●"/>
            </a:pPr>
            <a:r>
              <a:rPr lang="id"/>
              <a:t>Buat component src/lib/Blog.svelte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Layout</a:t>
            </a:r>
            <a:endParaRPr/>
          </a:p>
        </p:txBody>
      </p:sp>
      <p:pic>
        <p:nvPicPr>
          <p:cNvPr id="1022" name="Google Shape;1022;p179"/>
          <p:cNvPicPr preferRelativeResize="0"/>
          <p:nvPr/>
        </p:nvPicPr>
        <p:blipFill>
          <a:blip r:embed="rId3">
            <a:alphaModFix/>
          </a:blip>
          <a:stretch>
            <a:fillRect/>
          </a:stretch>
        </p:blipFill>
        <p:spPr>
          <a:xfrm>
            <a:off x="152400" y="1170125"/>
            <a:ext cx="6699974" cy="38209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Blog</a:t>
            </a:r>
            <a:endParaRPr/>
          </a:p>
        </p:txBody>
      </p:sp>
      <p:pic>
        <p:nvPicPr>
          <p:cNvPr id="1028" name="Google Shape;1028;p180"/>
          <p:cNvPicPr preferRelativeResize="0"/>
          <p:nvPr/>
        </p:nvPicPr>
        <p:blipFill>
          <a:blip r:embed="rId3">
            <a:alphaModFix/>
          </a:blip>
          <a:stretch>
            <a:fillRect/>
          </a:stretch>
        </p:blipFill>
        <p:spPr>
          <a:xfrm>
            <a:off x="152400" y="1170125"/>
            <a:ext cx="7037502" cy="38209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8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Context</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Masalah Dengan Global State</a:t>
            </a:r>
            <a:endParaRPr/>
          </a:p>
        </p:txBody>
      </p:sp>
      <p:sp>
        <p:nvSpPr>
          <p:cNvPr id="1039" name="Google Shape;1039;p1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tahu bahwa Reactive State di Svelte bisa digunakan diluar Component, artinya bisa digunakan sebagai Global State</a:t>
            </a:r>
            <a:endParaRPr/>
          </a:p>
          <a:p>
            <a:pPr indent="-342900" lvl="0" marL="457200" rtl="0" algn="l">
              <a:spcBef>
                <a:spcPts val="0"/>
              </a:spcBef>
              <a:spcAft>
                <a:spcPts val="0"/>
              </a:spcAft>
              <a:buSzPts val="1800"/>
              <a:buChar char="●"/>
            </a:pPr>
            <a:r>
              <a:rPr lang="id"/>
              <a:t>Hal ini sangat cocok ketika kita hanya membuat web SPA (Single Page Application) yang dijalankan di Client Side, karena Global State tersebut hanya berjalan di tiap Browser pengguna</a:t>
            </a:r>
            <a:endParaRPr/>
          </a:p>
          <a:p>
            <a:pPr indent="-342900" lvl="0" marL="457200" rtl="0" algn="l">
              <a:spcBef>
                <a:spcPts val="0"/>
              </a:spcBef>
              <a:spcAft>
                <a:spcPts val="0"/>
              </a:spcAft>
              <a:buSzPts val="1800"/>
              <a:buChar char="●"/>
            </a:pPr>
            <a:r>
              <a:rPr lang="id"/>
              <a:t>Namun jika aplikasi Svelte kita berjalan di server dan memiliki Server Component, maka penggunaan Global State sangat berbahaya, karena perubahan di server bisa mengubah semua Server Component sehingga Client bisa mendapat data yang sama</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Context</a:t>
            </a:r>
            <a:endParaRPr/>
          </a:p>
        </p:txBody>
      </p:sp>
      <p:sp>
        <p:nvSpPr>
          <p:cNvPr id="1045" name="Google Shape;1045;p1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Alternatif lain jika kita ingin membuat State yang Global adalah dengan memanfaatkan Context</a:t>
            </a:r>
            <a:endParaRPr/>
          </a:p>
          <a:p>
            <a:pPr indent="-342900" lvl="0" marL="457200" rtl="0" algn="l">
              <a:spcBef>
                <a:spcPts val="0"/>
              </a:spcBef>
              <a:spcAft>
                <a:spcPts val="0"/>
              </a:spcAft>
              <a:buSzPts val="1800"/>
              <a:buChar char="●"/>
            </a:pPr>
            <a:r>
              <a:rPr lang="id"/>
              <a:t>Context adalah tempat kita menyimpan data, saat kita simpan data di Context, maka hanya Component tersebut dan juga Child Component nya yang bisa mengakses data di State tersebut</a:t>
            </a:r>
            <a:endParaRPr/>
          </a:p>
          <a:p>
            <a:pPr indent="-342900" lvl="0" marL="457200" rtl="0" algn="l">
              <a:spcBef>
                <a:spcPts val="0"/>
              </a:spcBef>
              <a:spcAft>
                <a:spcPts val="0"/>
              </a:spcAft>
              <a:buSzPts val="1800"/>
              <a:buChar char="●"/>
            </a:pPr>
            <a:r>
              <a:rPr lang="id"/>
              <a:t>Context itu tidak Reactive, sehingga jika kita ingin menjadikan Reactive, kita harus memasukkan data Reactive kedalam Context</a:t>
            </a:r>
            <a:endParaRPr/>
          </a:p>
          <a:p>
            <a:pPr indent="-342900" lvl="0" marL="457200" rtl="0" algn="l">
              <a:spcBef>
                <a:spcPts val="0"/>
              </a:spcBef>
              <a:spcAft>
                <a:spcPts val="0"/>
              </a:spcAft>
              <a:buSzPts val="1800"/>
              <a:buChar char="●"/>
            </a:pPr>
            <a:r>
              <a:rPr lang="id" u="sng">
                <a:solidFill>
                  <a:schemeClr val="hlink"/>
                </a:solidFill>
                <a:hlinkClick r:id="rId3"/>
              </a:rPr>
              <a:t>https://svelte.dev/docs/svelte/context</a:t>
            </a:r>
            <a:r>
              <a:rPr lang="id"/>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Component</a:t>
            </a:r>
            <a:endParaRPr/>
          </a:p>
        </p:txBody>
      </p:sp>
      <p:sp>
        <p:nvSpPr>
          <p:cNvPr id="198" name="Google Shape;19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Biasanya di Svelte, kita akan membuat Component dalam satu file</a:t>
            </a:r>
            <a:endParaRPr/>
          </a:p>
          <a:p>
            <a:pPr indent="-342900" lvl="0" marL="457200" rtl="0" algn="l">
              <a:spcBef>
                <a:spcPts val="0"/>
              </a:spcBef>
              <a:spcAft>
                <a:spcPts val="0"/>
              </a:spcAft>
              <a:buSzPts val="1800"/>
              <a:buChar char="●"/>
            </a:pPr>
            <a:r>
              <a:rPr lang="id"/>
              <a:t>Misal kita akan membuat Component bernama HelloSvelte</a:t>
            </a:r>
            <a:endParaRPr/>
          </a:p>
          <a:p>
            <a:pPr indent="-342900" lvl="0" marL="457200" rtl="0" algn="l">
              <a:spcBef>
                <a:spcPts val="0"/>
              </a:spcBef>
              <a:spcAft>
                <a:spcPts val="0"/>
              </a:spcAft>
              <a:buSzPts val="1800"/>
              <a:buChar char="●"/>
            </a:pPr>
            <a:r>
              <a:rPr lang="id"/>
              <a:t>Maka kita bisa membuat file HelloSvelte.svelte</a:t>
            </a:r>
            <a:endParaRPr/>
          </a:p>
          <a:p>
            <a:pPr indent="-342900" lvl="0" marL="457200" rtl="0" algn="l">
              <a:spcBef>
                <a:spcPts val="0"/>
              </a:spcBef>
              <a:spcAft>
                <a:spcPts val="0"/>
              </a:spcAft>
              <a:buSzPts val="1800"/>
              <a:buChar char="●"/>
            </a:pPr>
            <a:r>
              <a:rPr lang="id"/>
              <a:t>Di dalam Component, biasanya terbagi menjadi 3 bagian, Script (berisi kode JavaScript/TypeScript), Style (berisi kode CSS), dan HTML</a:t>
            </a:r>
            <a:endParaRPr/>
          </a:p>
          <a:p>
            <a:pPr indent="-342900" lvl="0" marL="457200" rtl="0" algn="l">
              <a:spcBef>
                <a:spcPts val="0"/>
              </a:spcBef>
              <a:spcAft>
                <a:spcPts val="0"/>
              </a:spcAft>
              <a:buSzPts val="1800"/>
              <a:buChar char="●"/>
            </a:pPr>
            <a:r>
              <a:rPr lang="id"/>
              <a:t>Hal ini mempermudah proses pembuatan Component, karena kita tidak perlu membuat banyak file, kita cukup buat dalam satu file Svelte</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051" name="Google Shape;1051;p1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membuat komponen seperti GlobalCounter, namun menggunakan Context</a:t>
            </a:r>
            <a:endParaRPr/>
          </a:p>
          <a:p>
            <a:pPr indent="-342900" lvl="0" marL="457200" rtl="0" algn="l">
              <a:spcBef>
                <a:spcPts val="0"/>
              </a:spcBef>
              <a:spcAft>
                <a:spcPts val="0"/>
              </a:spcAft>
              <a:buSzPts val="1800"/>
              <a:buChar char="●"/>
            </a:pPr>
            <a:r>
              <a:rPr lang="id"/>
              <a:t>Buat halaman context-counter.html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src/context-counter.js</a:t>
            </a:r>
            <a:endParaRPr/>
          </a:p>
          <a:p>
            <a:pPr indent="-342900" lvl="0" marL="457200" rtl="0" algn="l">
              <a:spcBef>
                <a:spcPts val="0"/>
              </a:spcBef>
              <a:spcAft>
                <a:spcPts val="0"/>
              </a:spcAft>
              <a:buSzPts val="1800"/>
              <a:buChar char="●"/>
            </a:pPr>
            <a:r>
              <a:rPr lang="id"/>
              <a:t>Buat component src/lib/ContextCounter.svelte </a:t>
            </a:r>
            <a:endParaRPr/>
          </a:p>
          <a:p>
            <a:pPr indent="-342900" lvl="0" marL="457200" rtl="0" algn="l">
              <a:spcBef>
                <a:spcPts val="0"/>
              </a:spcBef>
              <a:spcAft>
                <a:spcPts val="0"/>
              </a:spcAft>
              <a:buSzPts val="1800"/>
              <a:buChar char="●"/>
            </a:pPr>
            <a:r>
              <a:rPr lang="id"/>
              <a:t>Buat component src/ContextCounterApp.svelte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ContextCounter</a:t>
            </a:r>
            <a:endParaRPr/>
          </a:p>
        </p:txBody>
      </p:sp>
      <p:pic>
        <p:nvPicPr>
          <p:cNvPr id="1057" name="Google Shape;1057;p185"/>
          <p:cNvPicPr preferRelativeResize="0"/>
          <p:nvPr/>
        </p:nvPicPr>
        <p:blipFill>
          <a:blip r:embed="rId3">
            <a:alphaModFix/>
          </a:blip>
          <a:stretch>
            <a:fillRect/>
          </a:stretch>
        </p:blipFill>
        <p:spPr>
          <a:xfrm>
            <a:off x="152400" y="1170125"/>
            <a:ext cx="7926902" cy="3820974"/>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ContextCounterApp</a:t>
            </a:r>
            <a:endParaRPr/>
          </a:p>
        </p:txBody>
      </p:sp>
      <p:pic>
        <p:nvPicPr>
          <p:cNvPr id="1063" name="Google Shape;1063;p186"/>
          <p:cNvPicPr preferRelativeResize="0"/>
          <p:nvPr/>
        </p:nvPicPr>
        <p:blipFill>
          <a:blip r:embed="rId3">
            <a:alphaModFix/>
          </a:blip>
          <a:stretch>
            <a:fillRect/>
          </a:stretch>
        </p:blipFill>
        <p:spPr>
          <a:xfrm>
            <a:off x="152400" y="1170125"/>
            <a:ext cx="7275035" cy="38209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8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Lifecycle Hook</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Lifecycle Hook</a:t>
            </a:r>
            <a:endParaRPr/>
          </a:p>
        </p:txBody>
      </p:sp>
      <p:sp>
        <p:nvSpPr>
          <p:cNvPr id="1074" name="Google Shape;1074;p1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komponen ditampilkan, kita bisa menambahkan hook ketika komponen dibuat dan dihapus</a:t>
            </a:r>
            <a:endParaRPr/>
          </a:p>
          <a:p>
            <a:pPr indent="-342900" lvl="0" marL="457200" rtl="0" algn="l">
              <a:spcBef>
                <a:spcPts val="0"/>
              </a:spcBef>
              <a:spcAft>
                <a:spcPts val="0"/>
              </a:spcAft>
              <a:buSzPts val="1800"/>
              <a:buChar char="●"/>
            </a:pPr>
            <a:r>
              <a:rPr lang="id"/>
              <a:t>Untuk menambahkan hook ketika komponen dibuat, kita bisa menggunakan onMount(callback)</a:t>
            </a:r>
            <a:endParaRPr/>
          </a:p>
          <a:p>
            <a:pPr indent="-342900" lvl="0" marL="457200" rtl="0" algn="l">
              <a:spcBef>
                <a:spcPts val="0"/>
              </a:spcBef>
              <a:spcAft>
                <a:spcPts val="0"/>
              </a:spcAft>
              <a:buSzPts val="1800"/>
              <a:buChar char="●"/>
            </a:pPr>
            <a:r>
              <a:rPr lang="id"/>
              <a:t>Untuk menambahkan hook ketika komponen dihapus, kita bisa menggunakan onDestroy(callback)</a:t>
            </a:r>
            <a:endParaRPr/>
          </a:p>
          <a:p>
            <a:pPr indent="-342900" lvl="0" marL="457200" rtl="0" algn="l">
              <a:spcBef>
                <a:spcPts val="0"/>
              </a:spcBef>
              <a:spcAft>
                <a:spcPts val="0"/>
              </a:spcAft>
              <a:buSzPts val="1800"/>
              <a:buChar char="●"/>
            </a:pPr>
            <a:r>
              <a:rPr lang="id"/>
              <a:t>Khusus c</a:t>
            </a:r>
            <a:r>
              <a:rPr lang="id"/>
              <a:t>allback dalam onMount() dapat mengembalikan closure function yang akan dieksekusi ketika dihapus</a:t>
            </a:r>
            <a:endParaRPr/>
          </a:p>
          <a:p>
            <a:pPr indent="-342900" lvl="0" marL="457200" rtl="0" algn="l">
              <a:spcBef>
                <a:spcPts val="0"/>
              </a:spcBef>
              <a:spcAft>
                <a:spcPts val="0"/>
              </a:spcAft>
              <a:buSzPts val="1800"/>
              <a:buChar char="●"/>
            </a:pPr>
            <a:r>
              <a:rPr lang="id" u="sng">
                <a:solidFill>
                  <a:schemeClr val="hlink"/>
                </a:solidFill>
                <a:hlinkClick r:id="rId3"/>
              </a:rPr>
              <a:t>https://svelte.dev/docs/svelte/lifecycle-hooks</a:t>
            </a:r>
            <a:r>
              <a:rPr lang="id"/>
              <a:t>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080" name="Google Shape;1080;p1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ubah komponen Blog, agar mengambil data Blog dari AJAX menggunakan onMount()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blog.json</a:t>
            </a:r>
            <a:endParaRPr/>
          </a:p>
        </p:txBody>
      </p:sp>
      <p:pic>
        <p:nvPicPr>
          <p:cNvPr id="1086" name="Google Shape;1086;p190"/>
          <p:cNvPicPr preferRelativeResize="0"/>
          <p:nvPr/>
        </p:nvPicPr>
        <p:blipFill>
          <a:blip r:embed="rId3">
            <a:alphaModFix/>
          </a:blip>
          <a:stretch>
            <a:fillRect/>
          </a:stretch>
        </p:blipFill>
        <p:spPr>
          <a:xfrm>
            <a:off x="152400" y="1170125"/>
            <a:ext cx="8839200" cy="3155612"/>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Blog</a:t>
            </a:r>
            <a:endParaRPr/>
          </a:p>
        </p:txBody>
      </p:sp>
      <p:pic>
        <p:nvPicPr>
          <p:cNvPr id="1092" name="Google Shape;1092;p191"/>
          <p:cNvPicPr preferRelativeResize="0"/>
          <p:nvPr/>
        </p:nvPicPr>
        <p:blipFill>
          <a:blip r:embed="rId3">
            <a:alphaModFix/>
          </a:blip>
          <a:stretch>
            <a:fillRect/>
          </a:stretch>
        </p:blipFill>
        <p:spPr>
          <a:xfrm>
            <a:off x="152400" y="1170125"/>
            <a:ext cx="4284801" cy="3561149"/>
          </a:xfrm>
          <a:prstGeom prst="rect">
            <a:avLst/>
          </a:prstGeom>
          <a:noFill/>
          <a:ln>
            <a:noFill/>
          </a:ln>
        </p:spPr>
      </p:pic>
      <p:pic>
        <p:nvPicPr>
          <p:cNvPr id="1093" name="Google Shape;1093;p191"/>
          <p:cNvPicPr preferRelativeResize="0"/>
          <p:nvPr/>
        </p:nvPicPr>
        <p:blipFill>
          <a:blip r:embed="rId4">
            <a:alphaModFix/>
          </a:blip>
          <a:stretch>
            <a:fillRect/>
          </a:stretch>
        </p:blipFill>
        <p:spPr>
          <a:xfrm>
            <a:off x="4572000" y="1200150"/>
            <a:ext cx="4467225" cy="13716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9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Special Element</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Special Element</a:t>
            </a:r>
            <a:endParaRPr/>
          </a:p>
        </p:txBody>
      </p:sp>
      <p:sp>
        <p:nvSpPr>
          <p:cNvPr id="1104" name="Google Shape;1104;p1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web, kadang-kadang kita ingin mengubah element seperti window, document, body atau head</a:t>
            </a:r>
            <a:endParaRPr/>
          </a:p>
          <a:p>
            <a:pPr indent="-342900" lvl="0" marL="457200" rtl="0" algn="l">
              <a:spcBef>
                <a:spcPts val="0"/>
              </a:spcBef>
              <a:spcAft>
                <a:spcPts val="0"/>
              </a:spcAft>
              <a:buSzPts val="1800"/>
              <a:buChar char="●"/>
            </a:pPr>
            <a:r>
              <a:rPr lang="id"/>
              <a:t>Sayangnya, hal ini tidak bisa dilakukan secara langsung karena Svelte sendiri biasanya akan di render ke dalam body halaman yang sudah ada</a:t>
            </a:r>
            <a:endParaRPr/>
          </a:p>
          <a:p>
            <a:pPr indent="-342900" lvl="0" marL="457200" rtl="0" algn="l">
              <a:spcBef>
                <a:spcPts val="0"/>
              </a:spcBef>
              <a:spcAft>
                <a:spcPts val="0"/>
              </a:spcAft>
              <a:buSzPts val="1800"/>
              <a:buChar char="●"/>
            </a:pPr>
            <a:r>
              <a:rPr lang="id"/>
              <a:t>Jika kita ingin menambahkan event misalnya ke element-element tersebut, maka kita harus gunakan kode JavaScript</a:t>
            </a:r>
            <a:endParaRPr/>
          </a:p>
          <a:p>
            <a:pPr indent="-342900" lvl="0" marL="457200" rtl="0" algn="l">
              <a:spcBef>
                <a:spcPts val="0"/>
              </a:spcBef>
              <a:spcAft>
                <a:spcPts val="0"/>
              </a:spcAft>
              <a:buSzPts val="1800"/>
              <a:buChar char="●"/>
            </a:pPr>
            <a:r>
              <a:rPr lang="id"/>
              <a:t>Untungnya, Svelte memiliki komponen spesial, yang digunakan untuk merepresentasikan element-element tersebut</a:t>
            </a:r>
            <a:endParaRPr/>
          </a:p>
          <a:p>
            <a:pPr indent="-342900" lvl="0" marL="457200" rtl="0" algn="l">
              <a:spcBef>
                <a:spcPts val="0"/>
              </a:spcBef>
              <a:spcAft>
                <a:spcPts val="0"/>
              </a:spcAft>
              <a:buSzPts val="1800"/>
              <a:buChar char="●"/>
            </a:pPr>
            <a:r>
              <a:rPr lang="id"/>
              <a:t>Dengan begitu, kita bisa menambah event layaknya seperti komponen biasanya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src/lib/HelloSvelte.svelte</a:t>
            </a:r>
            <a:endParaRPr/>
          </a:p>
        </p:txBody>
      </p:sp>
      <p:pic>
        <p:nvPicPr>
          <p:cNvPr id="204" name="Google Shape;204;p41"/>
          <p:cNvPicPr preferRelativeResize="0"/>
          <p:nvPr/>
        </p:nvPicPr>
        <p:blipFill>
          <a:blip r:embed="rId3">
            <a:alphaModFix/>
          </a:blip>
          <a:stretch>
            <a:fillRect/>
          </a:stretch>
        </p:blipFill>
        <p:spPr>
          <a:xfrm>
            <a:off x="152400" y="1170125"/>
            <a:ext cx="5064100" cy="382097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Daftar Special Element</a:t>
            </a:r>
            <a:endParaRPr/>
          </a:p>
        </p:txBody>
      </p:sp>
      <p:sp>
        <p:nvSpPr>
          <p:cNvPr id="1110" name="Google Shape;1110;p1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Ada beberapa elemen spesial yang dimiliki oleh Svelte, yaitu</a:t>
            </a:r>
            <a:endParaRPr/>
          </a:p>
          <a:p>
            <a:pPr indent="-342900" lvl="0" marL="457200" rtl="0" algn="l">
              <a:spcBef>
                <a:spcPts val="0"/>
              </a:spcBef>
              <a:spcAft>
                <a:spcPts val="0"/>
              </a:spcAft>
              <a:buSzPts val="1800"/>
              <a:buChar char="●"/>
            </a:pPr>
            <a:r>
              <a:rPr lang="id"/>
              <a:t>svelte:window, sebagai representasi dari Window : </a:t>
            </a:r>
            <a:r>
              <a:rPr lang="id" u="sng">
                <a:solidFill>
                  <a:schemeClr val="hlink"/>
                </a:solidFill>
                <a:hlinkClick r:id="rId3"/>
              </a:rPr>
              <a:t>https://svelte.dev/docs/svelte/svelte-window</a:t>
            </a:r>
            <a:r>
              <a:rPr lang="id"/>
              <a:t> </a:t>
            </a:r>
            <a:endParaRPr/>
          </a:p>
          <a:p>
            <a:pPr indent="-342900" lvl="0" marL="457200" rtl="0" algn="l">
              <a:spcBef>
                <a:spcPts val="0"/>
              </a:spcBef>
              <a:spcAft>
                <a:spcPts val="0"/>
              </a:spcAft>
              <a:buSzPts val="1800"/>
              <a:buChar char="●"/>
            </a:pPr>
            <a:r>
              <a:rPr lang="id"/>
              <a:t>svelte:document, sebagai representasi dari Document : </a:t>
            </a:r>
            <a:r>
              <a:rPr lang="id" u="sng">
                <a:solidFill>
                  <a:schemeClr val="hlink"/>
                </a:solidFill>
                <a:hlinkClick r:id="rId4"/>
              </a:rPr>
              <a:t>https://svelte.dev/docs/svelte/svelte-document</a:t>
            </a:r>
            <a:r>
              <a:rPr lang="id"/>
              <a:t> </a:t>
            </a:r>
            <a:endParaRPr/>
          </a:p>
          <a:p>
            <a:pPr indent="-342900" lvl="0" marL="457200" rtl="0" algn="l">
              <a:spcBef>
                <a:spcPts val="0"/>
              </a:spcBef>
              <a:spcAft>
                <a:spcPts val="0"/>
              </a:spcAft>
              <a:buSzPts val="1800"/>
              <a:buChar char="●"/>
            </a:pPr>
            <a:r>
              <a:rPr lang="id"/>
              <a:t>svelte:body, sebagai representasi dari Body : </a:t>
            </a:r>
            <a:r>
              <a:rPr lang="id" u="sng">
                <a:solidFill>
                  <a:schemeClr val="hlink"/>
                </a:solidFill>
                <a:hlinkClick r:id="rId5"/>
              </a:rPr>
              <a:t>https://svelte.dev/docs/svelte/svelte-body</a:t>
            </a:r>
            <a:r>
              <a:rPr lang="id"/>
              <a:t>  </a:t>
            </a:r>
            <a:endParaRPr/>
          </a:p>
          <a:p>
            <a:pPr indent="-342900" lvl="0" marL="457200" rtl="0" algn="l">
              <a:spcBef>
                <a:spcPts val="0"/>
              </a:spcBef>
              <a:spcAft>
                <a:spcPts val="0"/>
              </a:spcAft>
              <a:buSzPts val="1800"/>
              <a:buChar char="●"/>
            </a:pPr>
            <a:r>
              <a:rPr lang="id"/>
              <a:t>svelte:head, sebagai representasi dari Head : </a:t>
            </a:r>
            <a:r>
              <a:rPr lang="id" u="sng">
                <a:solidFill>
                  <a:schemeClr val="hlink"/>
                </a:solidFill>
                <a:hlinkClick r:id="rId6"/>
              </a:rPr>
              <a:t>https://svelte.dev/docs/svelte/svelte-head</a:t>
            </a:r>
            <a:r>
              <a:rPr lang="id"/>
              <a: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116" name="Google Shape;1116;p1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membuat halaman untuk mendeteksi lokasi mouse di Body, lokasi mouse akan kita tampilkan secara realtime</a:t>
            </a:r>
            <a:endParaRPr/>
          </a:p>
          <a:p>
            <a:pPr indent="-342900" lvl="0" marL="457200" rtl="0" algn="l">
              <a:spcBef>
                <a:spcPts val="0"/>
              </a:spcBef>
              <a:spcAft>
                <a:spcPts val="0"/>
              </a:spcAft>
              <a:buSzPts val="1800"/>
              <a:buChar char="●"/>
            </a:pPr>
            <a:r>
              <a:rPr lang="id"/>
              <a:t>Buat halaman mouse.html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src/mouse.js</a:t>
            </a:r>
            <a:endParaRPr/>
          </a:p>
          <a:p>
            <a:pPr indent="-342900" lvl="0" marL="457200" rtl="0" algn="l">
              <a:spcBef>
                <a:spcPts val="0"/>
              </a:spcBef>
              <a:spcAft>
                <a:spcPts val="0"/>
              </a:spcAft>
              <a:buSzPts val="1800"/>
              <a:buChar char="●"/>
            </a:pPr>
            <a:r>
              <a:rPr lang="id"/>
              <a:t>Buat component src/lib/Mouse.svelte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Mouse</a:t>
            </a:r>
            <a:endParaRPr/>
          </a:p>
        </p:txBody>
      </p:sp>
      <p:pic>
        <p:nvPicPr>
          <p:cNvPr id="1122" name="Google Shape;1122;p196"/>
          <p:cNvPicPr preferRelativeResize="0"/>
          <p:nvPr/>
        </p:nvPicPr>
        <p:blipFill>
          <a:blip r:embed="rId3">
            <a:alphaModFix/>
          </a:blip>
          <a:stretch>
            <a:fillRect/>
          </a:stretch>
        </p:blipFill>
        <p:spPr>
          <a:xfrm>
            <a:off x="152400" y="1170125"/>
            <a:ext cx="5126395" cy="382097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Referensi</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Referensi</a:t>
            </a:r>
            <a:endParaRPr/>
          </a:p>
        </p:txBody>
      </p:sp>
      <p:sp>
        <p:nvSpPr>
          <p:cNvPr id="1133" name="Google Shape;1133;p1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u="sng">
                <a:solidFill>
                  <a:schemeClr val="hlink"/>
                </a:solidFill>
                <a:hlinkClick r:id="rId3"/>
              </a:rPr>
              <a:t>https://svelte.dev/docs/svelte/overview</a:t>
            </a:r>
            <a:r>
              <a:rPr lang="id"/>
              <a:t>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2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144" name="Google Shape;1144;p2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Kit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Menampilkan Component</a:t>
            </a:r>
            <a:endParaRPr/>
          </a:p>
        </p:txBody>
      </p:sp>
      <p:sp>
        <p:nvSpPr>
          <p:cNvPr id="210" name="Google Shape;21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menampilkan Component, kita bisa menggunakan mount() function dari Svelte</a:t>
            </a:r>
            <a:endParaRPr/>
          </a:p>
          <a:p>
            <a:pPr indent="-342900" lvl="0" marL="457200" rtl="0" algn="l">
              <a:spcBef>
                <a:spcPts val="0"/>
              </a:spcBef>
              <a:spcAft>
                <a:spcPts val="0"/>
              </a:spcAft>
              <a:buSzPts val="1800"/>
              <a:buChar char="●"/>
            </a:pPr>
            <a:r>
              <a:rPr lang="id" u="sng">
                <a:solidFill>
                  <a:schemeClr val="hlink"/>
                </a:solidFill>
                <a:hlinkClick r:id="rId3"/>
              </a:rPr>
              <a:t>https://svelte.dev/docs/svelte/svelte#mount</a:t>
            </a:r>
            <a:r>
              <a:rPr lang="id"/>
              <a:t> </a:t>
            </a:r>
            <a:endParaRPr/>
          </a:p>
          <a:p>
            <a:pPr indent="-342900" lvl="0" marL="457200" rtl="0" algn="l">
              <a:spcBef>
                <a:spcPts val="0"/>
              </a:spcBef>
              <a:spcAft>
                <a:spcPts val="0"/>
              </a:spcAft>
              <a:buSzPts val="1800"/>
              <a:buChar char="●"/>
            </a:pPr>
            <a:r>
              <a:rPr lang="id"/>
              <a:t>Selanjutnya kita bisa tentukan, komponen mana yang akan ditampilkan, dan dimana akan ditampilkan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src/hello.js</a:t>
            </a:r>
            <a:endParaRPr/>
          </a:p>
        </p:txBody>
      </p:sp>
      <p:pic>
        <p:nvPicPr>
          <p:cNvPr id="216" name="Google Shape;216;p43"/>
          <p:cNvPicPr preferRelativeResize="0"/>
          <p:nvPr/>
        </p:nvPicPr>
        <p:blipFill>
          <a:blip r:embed="rId3">
            <a:alphaModFix/>
          </a:blip>
          <a:stretch>
            <a:fillRect/>
          </a:stretch>
        </p:blipFill>
        <p:spPr>
          <a:xfrm>
            <a:off x="152400" y="1170125"/>
            <a:ext cx="7359464"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6"/>
          <p:cNvPicPr preferRelativeResize="0"/>
          <p:nvPr/>
        </p:nvPicPr>
        <p:blipFill rotWithShape="1">
          <a:blip r:embed="rId3">
            <a:alphaModFix/>
          </a:blip>
          <a:srcRect b="0" l="0" r="0" t="14074"/>
          <a:stretch/>
        </p:blipFill>
        <p:spPr>
          <a:xfrm>
            <a:off x="1800" y="-101050"/>
            <a:ext cx="9144003" cy="5244550"/>
          </a:xfrm>
          <a:prstGeom prst="rect">
            <a:avLst/>
          </a:prstGeom>
          <a:noFill/>
          <a:ln>
            <a:noFill/>
          </a:ln>
        </p:spPr>
      </p:pic>
      <p:sp>
        <p:nvSpPr>
          <p:cNvPr id="116" name="Google Shape;11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17" name="Google Shape;117;p26"/>
          <p:cNvSpPr txBox="1"/>
          <p:nvPr>
            <p:ph idx="1" type="body"/>
          </p:nvPr>
        </p:nvSpPr>
        <p:spPr>
          <a:xfrm>
            <a:off x="311700" y="1152475"/>
            <a:ext cx="493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id">
                <a:solidFill>
                  <a:schemeClr val="dk1"/>
                </a:solidFill>
              </a:rPr>
              <a:t>Technical architect at one of the biggest ecommerce company in Indonesia</a:t>
            </a:r>
            <a:endParaRPr>
              <a:solidFill>
                <a:schemeClr val="dk1"/>
              </a:solidFill>
            </a:endParaRPr>
          </a:p>
          <a:p>
            <a:pPr indent="-342900" lvl="0" marL="457200" rtl="0" algn="l">
              <a:spcBef>
                <a:spcPts val="0"/>
              </a:spcBef>
              <a:spcAft>
                <a:spcPts val="0"/>
              </a:spcAft>
              <a:buClr>
                <a:schemeClr val="dk1"/>
              </a:buClr>
              <a:buSzPts val="1800"/>
              <a:buChar char="●"/>
            </a:pPr>
            <a:r>
              <a:rPr lang="id">
                <a:solidFill>
                  <a:schemeClr val="dk1"/>
                </a:solidFill>
              </a:rPr>
              <a:t>14+ years experiences</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4"/>
              </a:rPr>
              <a:t>www.programmerzamannow.com</a:t>
            </a:r>
            <a:r>
              <a:rPr lang="id">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5"/>
              </a:rPr>
              <a:t>youtube.com/c/ProgrammerZamanNow</a:t>
            </a:r>
            <a:r>
              <a:rPr lang="id">
                <a:solidFill>
                  <a:schemeClr val="dk1"/>
                </a:solidFill>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hello.html</a:t>
            </a:r>
            <a:endParaRPr/>
          </a:p>
        </p:txBody>
      </p:sp>
      <p:pic>
        <p:nvPicPr>
          <p:cNvPr id="222" name="Google Shape;222;p44"/>
          <p:cNvPicPr preferRelativeResize="0"/>
          <p:nvPr/>
        </p:nvPicPr>
        <p:blipFill>
          <a:blip r:embed="rId3">
            <a:alphaModFix/>
          </a:blip>
          <a:stretch>
            <a:fillRect/>
          </a:stretch>
        </p:blipFill>
        <p:spPr>
          <a:xfrm>
            <a:off x="152400" y="1170125"/>
            <a:ext cx="7874934"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Vite Config</a:t>
            </a:r>
            <a:endParaRPr/>
          </a:p>
        </p:txBody>
      </p:sp>
      <p:pic>
        <p:nvPicPr>
          <p:cNvPr id="228" name="Google Shape;228;p45"/>
          <p:cNvPicPr preferRelativeResize="0"/>
          <p:nvPr/>
        </p:nvPicPr>
        <p:blipFill>
          <a:blip r:embed="rId3">
            <a:alphaModFix/>
          </a:blip>
          <a:stretch>
            <a:fillRect/>
          </a:stretch>
        </p:blipFill>
        <p:spPr>
          <a:xfrm>
            <a:off x="152400" y="1170125"/>
            <a:ext cx="5233515"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Template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Template</a:t>
            </a:r>
            <a:endParaRPr/>
          </a:p>
        </p:txBody>
      </p:sp>
      <p:sp>
        <p:nvSpPr>
          <p:cNvPr id="239" name="Google Shape;23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Kode yang terdapat pada file Svelte sebenarnya sama dengan kode HTML yang biasanya kita buat</a:t>
            </a:r>
            <a:endParaRPr/>
          </a:p>
          <a:p>
            <a:pPr indent="-342900" lvl="0" marL="457200" rtl="0" algn="l">
              <a:spcBef>
                <a:spcPts val="0"/>
              </a:spcBef>
              <a:spcAft>
                <a:spcPts val="0"/>
              </a:spcAft>
              <a:buSzPts val="1800"/>
              <a:buChar char="●"/>
            </a:pPr>
            <a:r>
              <a:rPr lang="id"/>
              <a:t>Hanya saja, terdapat beberapa fitur lainnya yang digunakan untuk mempermudah saat kita membuat komponen</a:t>
            </a:r>
            <a:endParaRPr/>
          </a:p>
          <a:p>
            <a:pPr indent="-342900" lvl="0" marL="457200" rtl="0" algn="l">
              <a:spcBef>
                <a:spcPts val="0"/>
              </a:spcBef>
              <a:spcAft>
                <a:spcPts val="0"/>
              </a:spcAft>
              <a:buSzPts val="1800"/>
              <a:buChar char="●"/>
            </a:pPr>
            <a:r>
              <a:rPr lang="id"/>
              <a:t>Kita akan bahas sambil berjalan secara bertahap semua fitur-fitur tambahannya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Text Expression</a:t>
            </a:r>
            <a:endParaRPr/>
          </a:p>
        </p:txBody>
      </p:sp>
      <p:sp>
        <p:nvSpPr>
          <p:cNvPr id="245" name="Google Shape;245;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memiliki fitur bernama Text Expression, dimana kita bisa membuat mengakses data expression (yang mengembalikan value) di kode Script pada HTML yang kita buat</a:t>
            </a:r>
            <a:endParaRPr/>
          </a:p>
          <a:p>
            <a:pPr indent="-342900" lvl="0" marL="457200" rtl="0" algn="l">
              <a:spcBef>
                <a:spcPts val="0"/>
              </a:spcBef>
              <a:spcAft>
                <a:spcPts val="0"/>
              </a:spcAft>
              <a:buSzPts val="1800"/>
              <a:buChar char="●"/>
            </a:pPr>
            <a:r>
              <a:rPr lang="id"/>
              <a:t>Kita bisa menggunakan tanda kurung kurawal buka, lalu diisi dengan expression nya, dan ditutup dengan kurung kurawal tutup</a:t>
            </a:r>
            <a:endParaRPr/>
          </a:p>
          <a:p>
            <a:pPr indent="-342900" lvl="0" marL="457200" rtl="0" algn="l">
              <a:spcBef>
                <a:spcPts val="0"/>
              </a:spcBef>
              <a:spcAft>
                <a:spcPts val="0"/>
              </a:spcAft>
              <a:buSzPts val="1800"/>
              <a:buChar char="●"/>
            </a:pPr>
            <a:r>
              <a:rPr lang="id"/>
              <a:t>Misal, kita akan coba ubah komponen HelloSvelte sebelumnya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HelloSvelte</a:t>
            </a:r>
            <a:endParaRPr/>
          </a:p>
        </p:txBody>
      </p:sp>
      <p:pic>
        <p:nvPicPr>
          <p:cNvPr id="251" name="Google Shape;251;p49"/>
          <p:cNvPicPr preferRelativeResize="0"/>
          <p:nvPr/>
        </p:nvPicPr>
        <p:blipFill>
          <a:blip r:embed="rId3">
            <a:alphaModFix/>
          </a:blip>
          <a:stretch>
            <a:fillRect/>
          </a:stretch>
        </p:blipFill>
        <p:spPr>
          <a:xfrm>
            <a:off x="152400" y="1170125"/>
            <a:ext cx="4985587"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Dynamic Attribute</a:t>
            </a:r>
            <a:endParaRPr/>
          </a:p>
        </p:txBody>
      </p:sp>
      <p:sp>
        <p:nvSpPr>
          <p:cNvPr id="257" name="Google Shape;257;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sebagai text, Text Expression juga bisa digunakan sebagai value di HTML Attribute</a:t>
            </a:r>
            <a:endParaRPr/>
          </a:p>
          <a:p>
            <a:pPr indent="-342900" lvl="0" marL="457200" rtl="0" algn="l">
              <a:spcBef>
                <a:spcPts val="0"/>
              </a:spcBef>
              <a:spcAft>
                <a:spcPts val="0"/>
              </a:spcAft>
              <a:buSzPts val="1800"/>
              <a:buChar char="●"/>
            </a:pPr>
            <a:r>
              <a:rPr lang="id"/>
              <a:t>Bahkan, jika nama variable yang digunakan di Text Expression sama dengan nama attribute di HTML, kita tidak perlu menyebutkan lagi nama attribute nya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HelloSvelte</a:t>
            </a:r>
            <a:endParaRPr/>
          </a:p>
        </p:txBody>
      </p:sp>
      <p:pic>
        <p:nvPicPr>
          <p:cNvPr id="263" name="Google Shape;263;p51"/>
          <p:cNvPicPr preferRelativeResize="0"/>
          <p:nvPr/>
        </p:nvPicPr>
        <p:blipFill>
          <a:blip r:embed="rId3">
            <a:alphaModFix/>
          </a:blip>
          <a:stretch>
            <a:fillRect/>
          </a:stretch>
        </p:blipFill>
        <p:spPr>
          <a:xfrm>
            <a:off x="152400" y="1170125"/>
            <a:ext cx="6282670"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Component</a:t>
            </a:r>
            <a:endParaRPr/>
          </a:p>
        </p:txBody>
      </p:sp>
      <p:sp>
        <p:nvSpPr>
          <p:cNvPr id="269" name="Google Shape;269;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Dalam prakteknya, kita jarang sekali membuat satu halaman dalam satu komponen</a:t>
            </a:r>
            <a:endParaRPr/>
          </a:p>
          <a:p>
            <a:pPr indent="-342900" lvl="0" marL="457200" rtl="0" algn="l">
              <a:spcBef>
                <a:spcPts val="0"/>
              </a:spcBef>
              <a:spcAft>
                <a:spcPts val="0"/>
              </a:spcAft>
              <a:buSzPts val="1800"/>
              <a:buChar char="●"/>
            </a:pPr>
            <a:r>
              <a:rPr lang="id"/>
              <a:t>Biasanya kita akan buat komponen-komponen yang lebih kecil dan dalam satu halaman akan menggunakan komponen-komponen lainnya</a:t>
            </a:r>
            <a:endParaRPr/>
          </a:p>
          <a:p>
            <a:pPr indent="-342900" lvl="0" marL="457200" rtl="0" algn="l">
              <a:spcBef>
                <a:spcPts val="0"/>
              </a:spcBef>
              <a:spcAft>
                <a:spcPts val="0"/>
              </a:spcAft>
              <a:buSzPts val="1800"/>
              <a:buChar char="●"/>
            </a:pPr>
            <a:r>
              <a:rPr lang="id"/>
              <a:t>Untuk menggunakan komponen lain, kita bisa import komponen tersebut dan menggunakan layaknya tag HTML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Logo</a:t>
            </a:r>
            <a:endParaRPr/>
          </a:p>
        </p:txBody>
      </p:sp>
      <p:pic>
        <p:nvPicPr>
          <p:cNvPr id="275" name="Google Shape;275;p53"/>
          <p:cNvPicPr preferRelativeResize="0"/>
          <p:nvPr/>
        </p:nvPicPr>
        <p:blipFill>
          <a:blip r:embed="rId3">
            <a:alphaModFix/>
          </a:blip>
          <a:stretch>
            <a:fillRect/>
          </a:stretch>
        </p:blipFill>
        <p:spPr>
          <a:xfrm>
            <a:off x="152400" y="1170125"/>
            <a:ext cx="8839201" cy="26087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Eko Kurniawan Khannedy</a:t>
            </a:r>
            <a:endParaRPr/>
          </a:p>
        </p:txBody>
      </p:sp>
      <p:sp>
        <p:nvSpPr>
          <p:cNvPr id="123" name="Google Shape;12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Telegram : </a:t>
            </a:r>
            <a:r>
              <a:rPr lang="id" u="sng">
                <a:solidFill>
                  <a:schemeClr val="hlink"/>
                </a:solidFill>
                <a:hlinkClick r:id="rId3"/>
              </a:rPr>
              <a:t>@khannedy</a:t>
            </a:r>
            <a:endParaRPr/>
          </a:p>
          <a:p>
            <a:pPr indent="-342900" lvl="0" marL="457200" rtl="0" algn="l">
              <a:spcBef>
                <a:spcPts val="0"/>
              </a:spcBef>
              <a:spcAft>
                <a:spcPts val="0"/>
              </a:spcAft>
              <a:buSzPts val="1800"/>
              <a:buChar char="●"/>
            </a:pPr>
            <a:r>
              <a:rPr lang="id"/>
              <a:t>Linkedin : </a:t>
            </a:r>
            <a:r>
              <a:rPr lang="id" u="sng">
                <a:solidFill>
                  <a:schemeClr val="hlink"/>
                </a:solidFill>
                <a:hlinkClick r:id="rId4"/>
              </a:rPr>
              <a:t>https://www.linkedin.com/company/programmer-zaman-now/</a:t>
            </a:r>
            <a:r>
              <a:rPr lang="id"/>
              <a:t> </a:t>
            </a:r>
            <a:endParaRPr/>
          </a:p>
          <a:p>
            <a:pPr indent="-342900" lvl="0" marL="457200" rtl="0" algn="l">
              <a:spcBef>
                <a:spcPts val="0"/>
              </a:spcBef>
              <a:spcAft>
                <a:spcPts val="0"/>
              </a:spcAft>
              <a:buSzPts val="1800"/>
              <a:buChar char="●"/>
            </a:pPr>
            <a:r>
              <a:rPr lang="id"/>
              <a:t>Facebook : </a:t>
            </a:r>
            <a:r>
              <a:rPr lang="id" u="sng">
                <a:solidFill>
                  <a:schemeClr val="hlink"/>
                </a:solidFill>
                <a:hlinkClick r:id="rId5"/>
              </a:rPr>
              <a:t>fb.com/ProgrammerZamanNow</a:t>
            </a:r>
            <a:endParaRPr/>
          </a:p>
          <a:p>
            <a:pPr indent="-342900" lvl="0" marL="457200" rtl="0" algn="l">
              <a:spcBef>
                <a:spcPts val="0"/>
              </a:spcBef>
              <a:spcAft>
                <a:spcPts val="0"/>
              </a:spcAft>
              <a:buSzPts val="1800"/>
              <a:buChar char="●"/>
            </a:pPr>
            <a:r>
              <a:rPr lang="id"/>
              <a:t>Instagram : </a:t>
            </a:r>
            <a:r>
              <a:rPr lang="id" u="sng">
                <a:solidFill>
                  <a:schemeClr val="hlink"/>
                </a:solidFill>
                <a:hlinkClick r:id="rId6"/>
              </a:rPr>
              <a:t>instagram.com/programmerzamannow</a:t>
            </a:r>
            <a:endParaRPr/>
          </a:p>
          <a:p>
            <a:pPr indent="-342900" lvl="0" marL="457200" rtl="0" algn="l">
              <a:spcBef>
                <a:spcPts val="0"/>
              </a:spcBef>
              <a:spcAft>
                <a:spcPts val="0"/>
              </a:spcAft>
              <a:buSzPts val="1800"/>
              <a:buChar char="●"/>
            </a:pPr>
            <a:r>
              <a:rPr lang="id"/>
              <a:t>Youtube : </a:t>
            </a:r>
            <a:r>
              <a:rPr lang="id" u="sng">
                <a:solidFill>
                  <a:schemeClr val="hlink"/>
                </a:solidFill>
                <a:hlinkClick r:id="rId7"/>
              </a:rPr>
              <a:t>youtube.com/c/ProgrammerZamanNow</a:t>
            </a:r>
            <a:endParaRPr/>
          </a:p>
          <a:p>
            <a:pPr indent="-342900" lvl="0" marL="457200" rtl="0" algn="l">
              <a:spcBef>
                <a:spcPts val="0"/>
              </a:spcBef>
              <a:spcAft>
                <a:spcPts val="0"/>
              </a:spcAft>
              <a:buSzPts val="1800"/>
              <a:buChar char="●"/>
            </a:pPr>
            <a:r>
              <a:rPr lang="id"/>
              <a:t>Telegram Channel : </a:t>
            </a:r>
            <a:r>
              <a:rPr lang="id" u="sng">
                <a:solidFill>
                  <a:schemeClr val="hlink"/>
                </a:solidFill>
                <a:hlinkClick r:id="rId8"/>
              </a:rPr>
              <a:t>t.me/ProgrammerZamanNow</a:t>
            </a:r>
            <a:endParaRPr/>
          </a:p>
          <a:p>
            <a:pPr indent="-342900" lvl="0" marL="457200" rtl="0" algn="l">
              <a:spcBef>
                <a:spcPts val="0"/>
              </a:spcBef>
              <a:spcAft>
                <a:spcPts val="0"/>
              </a:spcAft>
              <a:buSzPts val="1800"/>
              <a:buChar char="●"/>
            </a:pPr>
            <a:r>
              <a:rPr lang="id"/>
              <a:t>Tiktok : </a:t>
            </a:r>
            <a:r>
              <a:rPr lang="id" u="sng">
                <a:solidFill>
                  <a:schemeClr val="hlink"/>
                </a:solidFill>
                <a:hlinkClick r:id="rId9"/>
              </a:rPr>
              <a:t>https://tiktok.com/@programmerzamannow</a:t>
            </a:r>
            <a:r>
              <a:rPr lang="id"/>
              <a:t> </a:t>
            </a:r>
            <a:endParaRPr/>
          </a:p>
          <a:p>
            <a:pPr indent="-342900" lvl="0" marL="457200" rtl="0" algn="l">
              <a:spcBef>
                <a:spcPts val="0"/>
              </a:spcBef>
              <a:spcAft>
                <a:spcPts val="0"/>
              </a:spcAft>
              <a:buSzPts val="18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HelloSvelte</a:t>
            </a:r>
            <a:endParaRPr/>
          </a:p>
        </p:txBody>
      </p:sp>
      <p:pic>
        <p:nvPicPr>
          <p:cNvPr id="281" name="Google Shape;281;p54"/>
          <p:cNvPicPr preferRelativeResize="0"/>
          <p:nvPr/>
        </p:nvPicPr>
        <p:blipFill>
          <a:blip r:embed="rId3">
            <a:alphaModFix/>
          </a:blip>
          <a:stretch>
            <a:fillRect/>
          </a:stretch>
        </p:blipFill>
        <p:spPr>
          <a:xfrm>
            <a:off x="152400" y="1170125"/>
            <a:ext cx="4171983"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Tags</a:t>
            </a:r>
            <a:endParaRPr/>
          </a:p>
        </p:txBody>
      </p:sp>
      <p:sp>
        <p:nvSpPr>
          <p:cNvPr id="287" name="Google Shape;287;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menggunakan Text Expression di Svelte, itu aman dari masalah XSS (Cross Site </a:t>
            </a:r>
            <a:r>
              <a:rPr lang="id"/>
              <a:t>Scripting</a:t>
            </a:r>
            <a:r>
              <a:rPr lang="id"/>
              <a:t>), oleh karena itu ketika kita akan menampilkan text yang berisi kode HTML, maka Svelte akan melakukan escape text terlebih dahulu</a:t>
            </a:r>
            <a:endParaRPr/>
          </a:p>
          <a:p>
            <a:pPr indent="-342900" lvl="0" marL="457200" rtl="0" algn="l">
              <a:spcBef>
                <a:spcPts val="0"/>
              </a:spcBef>
              <a:spcAft>
                <a:spcPts val="0"/>
              </a:spcAft>
              <a:buSzPts val="1800"/>
              <a:buChar char="●"/>
            </a:pPr>
            <a:r>
              <a:rPr lang="id"/>
              <a:t>Namun, jika pada kasus kita memang ingin menampilkan dalam bentuk format HTML apa adanya, maka kita perlu menggunakan tag @html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Tag</a:t>
            </a:r>
            <a:endParaRPr/>
          </a:p>
        </p:txBody>
      </p:sp>
      <p:pic>
        <p:nvPicPr>
          <p:cNvPr id="293" name="Google Shape;293;p56"/>
          <p:cNvPicPr preferRelativeResize="0"/>
          <p:nvPr/>
        </p:nvPicPr>
        <p:blipFill>
          <a:blip r:embed="rId3">
            <a:alphaModFix/>
          </a:blip>
          <a:stretch>
            <a:fillRect/>
          </a:stretch>
        </p:blipFill>
        <p:spPr>
          <a:xfrm>
            <a:off x="152400" y="1170125"/>
            <a:ext cx="3572322"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Reactive State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Rune</a:t>
            </a:r>
            <a:endParaRPr/>
          </a:p>
        </p:txBody>
      </p:sp>
      <p:sp>
        <p:nvSpPr>
          <p:cNvPr id="304" name="Google Shape;304;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Rune adalah simbol di Svelte untuk </a:t>
            </a:r>
            <a:r>
              <a:rPr lang="id"/>
              <a:t>mengontrol</a:t>
            </a:r>
            <a:r>
              <a:rPr lang="id"/>
              <a:t> Svelte Compiler</a:t>
            </a:r>
            <a:endParaRPr/>
          </a:p>
          <a:p>
            <a:pPr indent="-342900" lvl="0" marL="457200" rtl="0" algn="l">
              <a:spcBef>
                <a:spcPts val="0"/>
              </a:spcBef>
              <a:spcAft>
                <a:spcPts val="0"/>
              </a:spcAft>
              <a:buSzPts val="1800"/>
              <a:buChar char="●"/>
            </a:pPr>
            <a:r>
              <a:rPr lang="id"/>
              <a:t>Rune memiliki prefix/awalan $, dan terlihat seperti function, contohnya $state(“hello”)</a:t>
            </a:r>
            <a:endParaRPr/>
          </a:p>
          <a:p>
            <a:pPr indent="-342900" lvl="0" marL="457200" rtl="0" algn="l">
              <a:spcBef>
                <a:spcPts val="0"/>
              </a:spcBef>
              <a:spcAft>
                <a:spcPts val="0"/>
              </a:spcAft>
              <a:buSzPts val="1800"/>
              <a:buChar char="●"/>
            </a:pPr>
            <a:r>
              <a:rPr lang="id"/>
              <a:t>$state(“hello”) artinya kita menggunakan Rune state dan parameter “hello”</a:t>
            </a:r>
            <a:endParaRPr/>
          </a:p>
          <a:p>
            <a:pPr indent="-342900" lvl="0" marL="457200" rtl="0" algn="l">
              <a:spcBef>
                <a:spcPts val="0"/>
              </a:spcBef>
              <a:spcAft>
                <a:spcPts val="0"/>
              </a:spcAft>
              <a:buSzPts val="1800"/>
              <a:buChar char="●"/>
            </a:pPr>
            <a:r>
              <a:rPr lang="id"/>
              <a:t>Ada banyak Rune yang tersedia di Svelte, dan kita akan bahas secara bertahap, dimulai dengan $state</a:t>
            </a:r>
            <a:endParaRPr/>
          </a:p>
          <a:p>
            <a:pPr indent="-342900" lvl="0" marL="457200" rtl="0" algn="l">
              <a:spcBef>
                <a:spcPts val="0"/>
              </a:spcBef>
              <a:spcAft>
                <a:spcPts val="0"/>
              </a:spcAft>
              <a:buSzPts val="1800"/>
              <a:buChar char="●"/>
            </a:pPr>
            <a:r>
              <a:rPr lang="id" u="sng">
                <a:solidFill>
                  <a:schemeClr val="accent5"/>
                </a:solidFill>
                <a:hlinkClick r:id="rId3">
                  <a:extLst>
                    <a:ext uri="{A12FA001-AC4F-418D-AE19-62706E023703}">
                      <ahyp:hlinkClr val="tx"/>
                    </a:ext>
                  </a:extLst>
                </a:hlinkClick>
              </a:rPr>
              <a:t>https://svelte.dev/docs/svelte/$state</a:t>
            </a:r>
            <a:r>
              <a:rPr lang="id"/>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Reactive State</a:t>
            </a:r>
            <a:endParaRPr/>
          </a:p>
        </p:txBody>
      </p:sp>
      <p:sp>
        <p:nvSpPr>
          <p:cNvPr id="310" name="Google Shape;310;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Rune $state digunakan untuk membuat reactive state</a:t>
            </a:r>
            <a:endParaRPr/>
          </a:p>
          <a:p>
            <a:pPr indent="-342900" lvl="0" marL="457200" rtl="0" algn="l">
              <a:spcBef>
                <a:spcPts val="0"/>
              </a:spcBef>
              <a:spcAft>
                <a:spcPts val="0"/>
              </a:spcAft>
              <a:buSzPts val="1800"/>
              <a:buChar char="●"/>
            </a:pPr>
            <a:r>
              <a:rPr lang="id"/>
              <a:t>Apa bedanya state biasa dengan reactive state? Pada state biasa yang kita buat dalam variable, ketika terjadi perubahan pada variabel tersebut, maka UI tidak akan bereaksi terhadap perubahannya, hal ini menjadikan UI tidak akan berubah mengikuti perubahan state</a:t>
            </a:r>
            <a:endParaRPr/>
          </a:p>
          <a:p>
            <a:pPr indent="-342900" lvl="0" marL="457200" rtl="0" algn="l">
              <a:spcBef>
                <a:spcPts val="0"/>
              </a:spcBef>
              <a:spcAft>
                <a:spcPts val="0"/>
              </a:spcAft>
              <a:buSzPts val="1800"/>
              <a:buChar char="●"/>
            </a:pPr>
            <a:r>
              <a:rPr lang="id"/>
              <a:t>Sedangkan reactive state, memungkinkan UI bereaksi terhadap perubahan yang terjadi pada reactive state</a:t>
            </a:r>
            <a:endParaRPr/>
          </a:p>
          <a:p>
            <a:pPr indent="-342900" lvl="0" marL="457200" rtl="0" algn="l">
              <a:spcBef>
                <a:spcPts val="0"/>
              </a:spcBef>
              <a:spcAft>
                <a:spcPts val="0"/>
              </a:spcAft>
              <a:buSzPts val="1800"/>
              <a:buChar char="●"/>
            </a:pPr>
            <a:r>
              <a:rPr lang="id"/>
              <a:t>Saat kita menggunakan $state, kita bisa tentukan nilai awal state, dan untuk mengubahnya, kita bisa mengubahnya langsung hasil dari $state tersebut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316" name="Google Shape;316;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membuat halaman yang menampilkan data Counter, lalu ketika tombol di klik nilai Counter akan naik</a:t>
            </a:r>
            <a:endParaRPr/>
          </a:p>
          <a:p>
            <a:pPr indent="-342900" lvl="0" marL="457200" rtl="0" algn="l">
              <a:spcBef>
                <a:spcPts val="0"/>
              </a:spcBef>
              <a:spcAft>
                <a:spcPts val="0"/>
              </a:spcAft>
              <a:buSzPts val="1800"/>
              <a:buChar char="●"/>
            </a:pPr>
            <a:r>
              <a:rPr lang="id"/>
              <a:t>Buat halaman counter.html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src/counter.js</a:t>
            </a:r>
            <a:endParaRPr/>
          </a:p>
          <a:p>
            <a:pPr indent="-342900" lvl="0" marL="457200" rtl="0" algn="l">
              <a:spcBef>
                <a:spcPts val="0"/>
              </a:spcBef>
              <a:spcAft>
                <a:spcPts val="0"/>
              </a:spcAft>
              <a:buSzPts val="1800"/>
              <a:buChar char="●"/>
            </a:pPr>
            <a:r>
              <a:rPr lang="id"/>
              <a:t>Buat component src/lib/</a:t>
            </a:r>
            <a:r>
              <a:rPr lang="id"/>
              <a:t>Counter</a:t>
            </a:r>
            <a:r>
              <a:rPr lang="id"/>
              <a:t>.svelte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 (tanpa Reactive State)</a:t>
            </a:r>
            <a:endParaRPr/>
          </a:p>
        </p:txBody>
      </p:sp>
      <p:pic>
        <p:nvPicPr>
          <p:cNvPr id="322" name="Google Shape;322;p61"/>
          <p:cNvPicPr preferRelativeResize="0"/>
          <p:nvPr/>
        </p:nvPicPr>
        <p:blipFill>
          <a:blip r:embed="rId3">
            <a:alphaModFix/>
          </a:blip>
          <a:stretch>
            <a:fillRect/>
          </a:stretch>
        </p:blipFill>
        <p:spPr>
          <a:xfrm>
            <a:off x="152400" y="1170125"/>
            <a:ext cx="8003699"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 (Reactive State)</a:t>
            </a:r>
            <a:endParaRPr/>
          </a:p>
        </p:txBody>
      </p:sp>
      <p:pic>
        <p:nvPicPr>
          <p:cNvPr id="328" name="Google Shape;328;p62"/>
          <p:cNvPicPr preferRelativeResize="0"/>
          <p:nvPr/>
        </p:nvPicPr>
        <p:blipFill>
          <a:blip r:embed="rId3">
            <a:alphaModFix/>
          </a:blip>
          <a:stretch>
            <a:fillRect/>
          </a:stretch>
        </p:blipFill>
        <p:spPr>
          <a:xfrm>
            <a:off x="152400" y="1170125"/>
            <a:ext cx="6045515" cy="382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Deep State</a:t>
            </a:r>
            <a:endParaRPr/>
          </a:p>
        </p:txBody>
      </p:sp>
      <p:sp>
        <p:nvSpPr>
          <p:cNvPr id="334" name="Google Shape;334;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menggunakan tipe data seperti Array atau Object di $state, maka data tersebut akan dibungkus dalam JavaScript Proxy</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https://developer.mozilla.org/en-US/docs/Web/JavaScript/Reference/Global_Objects/Proxy</a:t>
            </a:r>
            <a:endParaRPr/>
          </a:p>
          <a:p>
            <a:pPr indent="-342900" lvl="0" marL="457200" rtl="0" algn="l">
              <a:spcBef>
                <a:spcPts val="0"/>
              </a:spcBef>
              <a:spcAft>
                <a:spcPts val="0"/>
              </a:spcAft>
              <a:buSzPts val="1800"/>
              <a:buChar char="●"/>
            </a:pPr>
            <a:r>
              <a:rPr lang="id"/>
              <a:t>Dengan begitu, perubahan yang terjadi pada data tersebut, Svelte bisa mendeteksinya, dan secara otomatis UI akan bereaksi terhadap perubahan data nya</a:t>
            </a:r>
            <a:endParaRPr/>
          </a:p>
          <a:p>
            <a:pPr indent="-342900" lvl="0" marL="457200" rtl="0" algn="l">
              <a:spcBef>
                <a:spcPts val="0"/>
              </a:spcBef>
              <a:spcAft>
                <a:spcPts val="0"/>
              </a:spcAft>
              <a:buSzPts val="1800"/>
              <a:buChar char="●"/>
            </a:pPr>
            <a:r>
              <a:rPr lang="id"/>
              <a:t>$state tidak mendukung tipe data Collection seperti Set atau Map, namun Svelte menyediakan library terpisah untuk tipe data ini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29" name="Google Shape;12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Kelas HTMLS, CSS dan JavaScript</a:t>
            </a:r>
            <a:endParaRPr/>
          </a:p>
          <a:p>
            <a:pPr indent="-342900" lvl="0" marL="457200" rtl="0" algn="l">
              <a:spcBef>
                <a:spcPts val="0"/>
              </a:spcBef>
              <a:spcAft>
                <a:spcPts val="0"/>
              </a:spcAft>
              <a:buSzPts val="1800"/>
              <a:buChar char="●"/>
            </a:pPr>
            <a:r>
              <a:rPr lang="id"/>
              <a:t>Kelas NodeJS</a:t>
            </a:r>
            <a:endParaRPr/>
          </a:p>
          <a:p>
            <a:pPr indent="-342900" lvl="0" marL="457200" rtl="0" algn="l">
              <a:spcBef>
                <a:spcPts val="0"/>
              </a:spcBef>
              <a:spcAft>
                <a:spcPts val="0"/>
              </a:spcAft>
              <a:buSzPts val="1800"/>
              <a:buChar char="●"/>
            </a:pPr>
            <a:r>
              <a:rPr lang="id"/>
              <a:t>Kelas Vite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340" name="Google Shape;340;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buat halaman yang memiliki input firstName dan lastName, selanjutnya ketika di klik tombol Say Hello, nanti akan menampilkan tulisan Hello firstName lastName</a:t>
            </a:r>
            <a:endParaRPr/>
          </a:p>
          <a:p>
            <a:pPr indent="-342900" lvl="0" marL="457200" rtl="0" algn="l">
              <a:spcBef>
                <a:spcPts val="0"/>
              </a:spcBef>
              <a:spcAft>
                <a:spcPts val="0"/>
              </a:spcAft>
              <a:buSzPts val="1800"/>
              <a:buChar char="●"/>
            </a:pPr>
            <a:r>
              <a:rPr lang="id"/>
              <a:t>Buatlah halaman say-hello.html</a:t>
            </a:r>
            <a:endParaRPr/>
          </a:p>
          <a:p>
            <a:pPr indent="-342900" lvl="0" marL="457200" rtl="0" algn="l">
              <a:spcBef>
                <a:spcPts val="0"/>
              </a:spcBef>
              <a:spcAft>
                <a:spcPts val="0"/>
              </a:spcAft>
              <a:buSzPts val="1800"/>
              <a:buChar char="●"/>
            </a:pPr>
            <a:r>
              <a:rPr lang="id"/>
              <a:t>Registrasikan ke vite.config.js</a:t>
            </a:r>
            <a:endParaRPr/>
          </a:p>
          <a:p>
            <a:pPr indent="-342900" lvl="0" marL="457200" rtl="0" algn="l">
              <a:spcBef>
                <a:spcPts val="0"/>
              </a:spcBef>
              <a:spcAft>
                <a:spcPts val="0"/>
              </a:spcAft>
              <a:buSzPts val="1800"/>
              <a:buChar char="●"/>
            </a:pPr>
            <a:r>
              <a:rPr lang="id"/>
              <a:t>Buat src/say-hello.js</a:t>
            </a:r>
            <a:endParaRPr/>
          </a:p>
          <a:p>
            <a:pPr indent="-342900" lvl="0" marL="457200" rtl="0" algn="l">
              <a:spcBef>
                <a:spcPts val="0"/>
              </a:spcBef>
              <a:spcAft>
                <a:spcPts val="0"/>
              </a:spcAft>
              <a:buSzPts val="1800"/>
              <a:buChar char="●"/>
            </a:pPr>
            <a:r>
              <a:rPr lang="id"/>
              <a:t>Buat komponen src/lib/SayHello.svelte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SayHello</a:t>
            </a:r>
            <a:endParaRPr/>
          </a:p>
        </p:txBody>
      </p:sp>
      <p:pic>
        <p:nvPicPr>
          <p:cNvPr id="346" name="Google Shape;346;p65"/>
          <p:cNvPicPr preferRelativeResize="0"/>
          <p:nvPr/>
        </p:nvPicPr>
        <p:blipFill>
          <a:blip r:embed="rId3">
            <a:alphaModFix/>
          </a:blip>
          <a:stretch>
            <a:fillRect/>
          </a:stretch>
        </p:blipFill>
        <p:spPr>
          <a:xfrm>
            <a:off x="152400" y="1170125"/>
            <a:ext cx="5413716" cy="38209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State Raw</a:t>
            </a:r>
            <a:endParaRPr/>
          </a:p>
        </p:txBody>
      </p:sp>
      <p:sp>
        <p:nvSpPr>
          <p:cNvPr id="352" name="Google Shape;352;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tidak mau Object atau Array menjadi Reactive, misal kita hanya ingin variable nya saja yang reactive, kita bisa menggunakan $state.raw</a:t>
            </a:r>
            <a:endParaRPr/>
          </a:p>
          <a:p>
            <a:pPr indent="-342900" lvl="0" marL="457200" rtl="0" algn="l">
              <a:spcBef>
                <a:spcPts val="0"/>
              </a:spcBef>
              <a:spcAft>
                <a:spcPts val="0"/>
              </a:spcAft>
              <a:buSzPts val="1800"/>
              <a:buChar char="●"/>
            </a:pPr>
            <a:r>
              <a:rPr lang="id"/>
              <a:t>Dengan begitu, perubahan pada isi Object atau Array, tidak akan memicu perubahan pada UI</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SayHello</a:t>
            </a:r>
            <a:endParaRPr/>
          </a:p>
        </p:txBody>
      </p:sp>
      <p:pic>
        <p:nvPicPr>
          <p:cNvPr id="358" name="Google Shape;358;p67"/>
          <p:cNvPicPr preferRelativeResize="0"/>
          <p:nvPr/>
        </p:nvPicPr>
        <p:blipFill>
          <a:blip r:embed="rId3">
            <a:alphaModFix/>
          </a:blip>
          <a:stretch>
            <a:fillRect/>
          </a:stretch>
        </p:blipFill>
        <p:spPr>
          <a:xfrm>
            <a:off x="152400" y="1170125"/>
            <a:ext cx="5077083" cy="3820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Derived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Derived State</a:t>
            </a:r>
            <a:endParaRPr/>
          </a:p>
        </p:txBody>
      </p:sp>
      <p:sp>
        <p:nvSpPr>
          <p:cNvPr id="369" name="Google Shape;369;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Kadang-kadang, kita membuat state dari state lainnya</a:t>
            </a:r>
            <a:endParaRPr/>
          </a:p>
          <a:p>
            <a:pPr indent="-342900" lvl="0" marL="457200" rtl="0" algn="l">
              <a:spcBef>
                <a:spcPts val="0"/>
              </a:spcBef>
              <a:spcAft>
                <a:spcPts val="0"/>
              </a:spcAft>
              <a:buSzPts val="1800"/>
              <a:buChar char="●"/>
            </a:pPr>
            <a:r>
              <a:rPr lang="id"/>
              <a:t>Hal ini bisa kita lakukan menggunakan Rune $derived(expression)</a:t>
            </a:r>
            <a:endParaRPr/>
          </a:p>
          <a:p>
            <a:pPr indent="-342900" lvl="0" marL="457200" rtl="0" algn="l">
              <a:spcBef>
                <a:spcPts val="0"/>
              </a:spcBef>
              <a:spcAft>
                <a:spcPts val="0"/>
              </a:spcAft>
              <a:buSzPts val="1800"/>
              <a:buChar char="●"/>
            </a:pPr>
            <a:r>
              <a:rPr lang="id"/>
              <a:t>Dengan menggunakan ini, kita bisa membuat state yang bereaksi terhadap perubahan state lain</a:t>
            </a:r>
            <a:endParaRPr/>
          </a:p>
          <a:p>
            <a:pPr indent="-342900" lvl="0" marL="457200" rtl="0" algn="l">
              <a:spcBef>
                <a:spcPts val="0"/>
              </a:spcBef>
              <a:spcAft>
                <a:spcPts val="0"/>
              </a:spcAft>
              <a:buSzPts val="1800"/>
              <a:buChar char="●"/>
            </a:pPr>
            <a:r>
              <a:rPr lang="id" u="sng">
                <a:solidFill>
                  <a:schemeClr val="accent5"/>
                </a:solidFill>
                <a:hlinkClick r:id="rId3">
                  <a:extLst>
                    <a:ext uri="{A12FA001-AC4F-418D-AE19-62706E023703}">
                      <ahyp:hlinkClr val="tx"/>
                    </a:ext>
                  </a:extLst>
                </a:hlinkClick>
              </a:rPr>
              <a:t>https://svelte.dev/docs/svelte/$derived</a:t>
            </a:r>
            <a:r>
              <a:rPr lang="id"/>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375" name="Google Shape;375;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ubah data state counter sebelumnya menjadi Array, dimana data array tersebut kita akan tambahkan angka baru setiap kita mengklik tombol increment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a:t>
            </a:r>
            <a:endParaRPr/>
          </a:p>
        </p:txBody>
      </p:sp>
      <p:pic>
        <p:nvPicPr>
          <p:cNvPr id="381" name="Google Shape;381;p71"/>
          <p:cNvPicPr preferRelativeResize="0"/>
          <p:nvPr/>
        </p:nvPicPr>
        <p:blipFill>
          <a:blip r:embed="rId3">
            <a:alphaModFix/>
          </a:blip>
          <a:stretch>
            <a:fillRect/>
          </a:stretch>
        </p:blipFill>
        <p:spPr>
          <a:xfrm>
            <a:off x="152400" y="1170125"/>
            <a:ext cx="6955831" cy="3820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Derived By</a:t>
            </a:r>
            <a:endParaRPr/>
          </a:p>
        </p:txBody>
      </p:sp>
      <p:sp>
        <p:nvSpPr>
          <p:cNvPr id="387" name="Google Shape;387;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pada kasus kita tidak bisa membuat expression untuk $derive, kita bisa membuat dalam bentuk function</a:t>
            </a:r>
            <a:endParaRPr/>
          </a:p>
          <a:p>
            <a:pPr indent="-342900" lvl="0" marL="457200" rtl="0" algn="l">
              <a:spcBef>
                <a:spcPts val="0"/>
              </a:spcBef>
              <a:spcAft>
                <a:spcPts val="0"/>
              </a:spcAft>
              <a:buSzPts val="1800"/>
              <a:buChar char="●"/>
            </a:pPr>
            <a:r>
              <a:rPr lang="id"/>
              <a:t>Namun kita perlu menggunakan $derived.by(function)</a:t>
            </a:r>
            <a:endParaRPr/>
          </a:p>
          <a:p>
            <a:pPr indent="-342900" lvl="0" marL="457200" rtl="0" algn="l">
              <a:spcBef>
                <a:spcPts val="0"/>
              </a:spcBef>
              <a:spcAft>
                <a:spcPts val="0"/>
              </a:spcAft>
              <a:buSzPts val="1800"/>
              <a:buChar char="●"/>
            </a:pPr>
            <a:r>
              <a:rPr lang="id"/>
              <a:t>Misal kita akan coba ubah yang sebelumnya kita buat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a:t>
            </a:r>
            <a:endParaRPr/>
          </a:p>
        </p:txBody>
      </p:sp>
      <p:pic>
        <p:nvPicPr>
          <p:cNvPr id="393" name="Google Shape;393;p73"/>
          <p:cNvPicPr preferRelativeResize="0"/>
          <p:nvPr/>
        </p:nvPicPr>
        <p:blipFill>
          <a:blip r:embed="rId3">
            <a:alphaModFix/>
          </a:blip>
          <a:stretch>
            <a:fillRect/>
          </a:stretch>
        </p:blipFill>
        <p:spPr>
          <a:xfrm>
            <a:off x="152400" y="1170125"/>
            <a:ext cx="5538737"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Pengenalan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Inspect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Inspect State</a:t>
            </a:r>
            <a:endParaRPr/>
          </a:p>
        </p:txBody>
      </p:sp>
      <p:sp>
        <p:nvSpPr>
          <p:cNvPr id="404" name="Google Shape;404;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saat membuat aplikasi, kita sering melakukan log perubahan yang terjadi di State</a:t>
            </a:r>
            <a:endParaRPr/>
          </a:p>
          <a:p>
            <a:pPr indent="-342900" lvl="0" marL="457200" rtl="0" algn="l">
              <a:spcBef>
                <a:spcPts val="0"/>
              </a:spcBef>
              <a:spcAft>
                <a:spcPts val="0"/>
              </a:spcAft>
              <a:buSzPts val="1800"/>
              <a:buChar char="●"/>
            </a:pPr>
            <a:r>
              <a:rPr lang="id"/>
              <a:t>Biasanya, kita akan lakukan menggunakan console.log(state)</a:t>
            </a:r>
            <a:endParaRPr/>
          </a:p>
          <a:p>
            <a:pPr indent="-342900" lvl="0" marL="457200" rtl="0" algn="l">
              <a:spcBef>
                <a:spcPts val="0"/>
              </a:spcBef>
              <a:spcAft>
                <a:spcPts val="0"/>
              </a:spcAft>
              <a:buSzPts val="1800"/>
              <a:buChar char="●"/>
            </a:pPr>
            <a:r>
              <a:rPr lang="id"/>
              <a:t>Namun, karena state itu sebenarnya adalah Proxy Object, maka akan terjadi warning ketika kita lakukan itu</a:t>
            </a:r>
            <a:endParaRPr/>
          </a:p>
          <a:p>
            <a:pPr indent="-342900" lvl="0" marL="457200" rtl="0" algn="l">
              <a:spcBef>
                <a:spcPts val="0"/>
              </a:spcBef>
              <a:spcAft>
                <a:spcPts val="0"/>
              </a:spcAft>
              <a:buSzPts val="1800"/>
              <a:buChar char="●"/>
            </a:pPr>
            <a:r>
              <a:rPr lang="id"/>
              <a:t>Disarankan untuk menggunakan Rune $inspect(state) jika kita ingin pendeteksian perubahan yang terjadi pada state</a:t>
            </a:r>
            <a:endParaRPr/>
          </a:p>
          <a:p>
            <a:pPr indent="-342900" lvl="0" marL="457200" rtl="0" algn="l">
              <a:spcBef>
                <a:spcPts val="0"/>
              </a:spcBef>
              <a:spcAft>
                <a:spcPts val="0"/>
              </a:spcAft>
              <a:buSzPts val="1800"/>
              <a:buChar char="●"/>
            </a:pPr>
            <a:r>
              <a:rPr lang="id"/>
              <a:t>Misal, ketika terjadi perubahan, kita ingin melakukan log data nya, kita bisa menggunakan $inspect(state).with((type, data) =&gt; …)</a:t>
            </a:r>
            <a:endParaRPr/>
          </a:p>
          <a:p>
            <a:pPr indent="-342900" lvl="0" marL="457200" rtl="0" algn="l">
              <a:spcBef>
                <a:spcPts val="0"/>
              </a:spcBef>
              <a:spcAft>
                <a:spcPts val="0"/>
              </a:spcAft>
              <a:buSzPts val="1800"/>
              <a:buChar char="●"/>
            </a:pPr>
            <a:r>
              <a:rPr lang="id" u="sng">
                <a:solidFill>
                  <a:schemeClr val="accent5"/>
                </a:solidFill>
                <a:hlinkClick r:id="rId3">
                  <a:extLst>
                    <a:ext uri="{A12FA001-AC4F-418D-AE19-62706E023703}">
                      <ahyp:hlinkClr val="tx"/>
                    </a:ext>
                  </a:extLst>
                </a:hlinkClick>
              </a:rPr>
              <a:t>https://svelte.dev/docs/svelte/$inspect</a:t>
            </a:r>
            <a:r>
              <a:rPr lang="id"/>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a:t>
            </a:r>
            <a:endParaRPr/>
          </a:p>
        </p:txBody>
      </p:sp>
      <p:pic>
        <p:nvPicPr>
          <p:cNvPr id="410" name="Google Shape;410;p76"/>
          <p:cNvPicPr preferRelativeResize="0"/>
          <p:nvPr/>
        </p:nvPicPr>
        <p:blipFill>
          <a:blip r:embed="rId3">
            <a:alphaModFix/>
          </a:blip>
          <a:stretch>
            <a:fillRect/>
          </a:stretch>
        </p:blipFill>
        <p:spPr>
          <a:xfrm>
            <a:off x="152400" y="1170125"/>
            <a:ext cx="8839202" cy="340593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Peringatan</a:t>
            </a:r>
            <a:endParaRPr/>
          </a:p>
        </p:txBody>
      </p:sp>
      <p:sp>
        <p:nvSpPr>
          <p:cNvPr id="416" name="Google Shape;416;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$inspect hanya jalan di mode development, ketika kode Svelte sudah kita build menggunakan Vite, maka $inspect tidak akan berjalan</a:t>
            </a:r>
            <a:endParaRPr/>
          </a:p>
          <a:p>
            <a:pPr indent="-342900" lvl="0" marL="457200" rtl="0" algn="l">
              <a:spcBef>
                <a:spcPts val="0"/>
              </a:spcBef>
              <a:spcAft>
                <a:spcPts val="0"/>
              </a:spcAft>
              <a:buSzPts val="1800"/>
              <a:buChar char="●"/>
            </a:pPr>
            <a:r>
              <a:rPr lang="id"/>
              <a:t>Hal ini menjadi aman kita menambahkan $inspect, karena hanya jalan di development, tidak akan jalan di production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Universal State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Universal State</a:t>
            </a:r>
            <a:endParaRPr/>
          </a:p>
        </p:txBody>
      </p:sp>
      <p:sp>
        <p:nvSpPr>
          <p:cNvPr id="427" name="Google Shape;427;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pernah belajar React atau Vue, State biasanya hanya bisa digunakan di Component, sebagai local state</a:t>
            </a:r>
            <a:endParaRPr/>
          </a:p>
          <a:p>
            <a:pPr indent="-342900" lvl="0" marL="457200" rtl="0" algn="l">
              <a:spcBef>
                <a:spcPts val="0"/>
              </a:spcBef>
              <a:spcAft>
                <a:spcPts val="0"/>
              </a:spcAft>
              <a:buSzPts val="1800"/>
              <a:buChar char="●"/>
            </a:pPr>
            <a:r>
              <a:rPr lang="id"/>
              <a:t>Svelte berbeda, kita bisa menggunakan state diluar component, dan bisa digunakan oleh lebih dari satu component</a:t>
            </a:r>
            <a:endParaRPr/>
          </a:p>
          <a:p>
            <a:pPr indent="-342900" lvl="0" marL="457200" rtl="0" algn="l">
              <a:spcBef>
                <a:spcPts val="0"/>
              </a:spcBef>
              <a:spcAft>
                <a:spcPts val="0"/>
              </a:spcAft>
              <a:buSzPts val="1800"/>
              <a:buChar char="●"/>
            </a:pPr>
            <a:r>
              <a:rPr lang="id"/>
              <a:t>Hal ini menjadikan state di Svelte bisa digunakan sebagai global state</a:t>
            </a:r>
            <a:endParaRPr/>
          </a:p>
          <a:p>
            <a:pPr indent="-342900" lvl="0" marL="457200" rtl="0" algn="l">
              <a:spcBef>
                <a:spcPts val="0"/>
              </a:spcBef>
              <a:spcAft>
                <a:spcPts val="0"/>
              </a:spcAft>
              <a:buSzPts val="1800"/>
              <a:buChar char="●"/>
            </a:pPr>
            <a:r>
              <a:rPr lang="id"/>
              <a:t>Keuntungannya adalah, kita tidak perlu lagi menggunakan Global State Management seperti di React atau di Vue</a:t>
            </a:r>
            <a:endParaRPr/>
          </a:p>
          <a:p>
            <a:pPr indent="-342900" lvl="0" marL="457200" rtl="0" algn="l">
              <a:spcBef>
                <a:spcPts val="0"/>
              </a:spcBef>
              <a:spcAft>
                <a:spcPts val="0"/>
              </a:spcAft>
              <a:buSzPts val="1800"/>
              <a:buChar char="●"/>
            </a:pPr>
            <a:r>
              <a:rPr lang="id"/>
              <a:t>Namun perlu diingat, Rune hanya bisa digunakan di file Svelte, jadi kita bisa buat dalam file svelte.js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433" name="Google Shape;433;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mencoba membuat komponen GlobalCounter, dimana data counter nya akan kita simpan di luar komponen</a:t>
            </a:r>
            <a:endParaRPr/>
          </a:p>
          <a:p>
            <a:pPr indent="-342900" lvl="0" marL="457200" rtl="0" algn="l">
              <a:spcBef>
                <a:spcPts val="0"/>
              </a:spcBef>
              <a:spcAft>
                <a:spcPts val="0"/>
              </a:spcAft>
              <a:buSzPts val="1800"/>
              <a:buChar char="●"/>
            </a:pPr>
            <a:r>
              <a:rPr lang="id"/>
              <a:t>Buat halaman global-counter.html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src/global-counter.js</a:t>
            </a:r>
            <a:endParaRPr/>
          </a:p>
          <a:p>
            <a:pPr indent="-342900" lvl="0" marL="457200" rtl="0" algn="l">
              <a:spcBef>
                <a:spcPts val="0"/>
              </a:spcBef>
              <a:spcAft>
                <a:spcPts val="0"/>
              </a:spcAft>
              <a:buSzPts val="1800"/>
              <a:buChar char="●"/>
            </a:pPr>
            <a:r>
              <a:rPr lang="id"/>
              <a:t>Buat src/state/counter.svelte.js</a:t>
            </a:r>
            <a:endParaRPr/>
          </a:p>
          <a:p>
            <a:pPr indent="-342900" lvl="0" marL="457200" rtl="0" algn="l">
              <a:spcBef>
                <a:spcPts val="0"/>
              </a:spcBef>
              <a:spcAft>
                <a:spcPts val="0"/>
              </a:spcAft>
              <a:buSzPts val="1800"/>
              <a:buChar char="●"/>
            </a:pPr>
            <a:r>
              <a:rPr lang="id"/>
              <a:t>Buat component src/lib/GlobalCounter.svelte </a:t>
            </a:r>
            <a:endParaRPr/>
          </a:p>
          <a:p>
            <a:pPr indent="-342900" lvl="0" marL="457200" rtl="0" algn="l">
              <a:spcBef>
                <a:spcPts val="0"/>
              </a:spcBef>
              <a:spcAft>
                <a:spcPts val="0"/>
              </a:spcAft>
              <a:buSzPts val="1800"/>
              <a:buChar char="●"/>
            </a:pPr>
            <a:r>
              <a:rPr lang="id"/>
              <a:t>Buat component src/GlobalCounterApp.svelte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counter.svelte.js</a:t>
            </a:r>
            <a:endParaRPr/>
          </a:p>
        </p:txBody>
      </p:sp>
      <p:pic>
        <p:nvPicPr>
          <p:cNvPr id="439" name="Google Shape;439;p81"/>
          <p:cNvPicPr preferRelativeResize="0"/>
          <p:nvPr/>
        </p:nvPicPr>
        <p:blipFill>
          <a:blip r:embed="rId3">
            <a:alphaModFix/>
          </a:blip>
          <a:stretch>
            <a:fillRect/>
          </a:stretch>
        </p:blipFill>
        <p:spPr>
          <a:xfrm>
            <a:off x="152400" y="1170125"/>
            <a:ext cx="6877050" cy="2038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GlobalCounter</a:t>
            </a:r>
            <a:endParaRPr/>
          </a:p>
        </p:txBody>
      </p:sp>
      <p:pic>
        <p:nvPicPr>
          <p:cNvPr id="445" name="Google Shape;445;p82"/>
          <p:cNvPicPr preferRelativeResize="0"/>
          <p:nvPr/>
        </p:nvPicPr>
        <p:blipFill>
          <a:blip r:embed="rId3">
            <a:alphaModFix/>
          </a:blip>
          <a:stretch>
            <a:fillRect/>
          </a:stretch>
        </p:blipFill>
        <p:spPr>
          <a:xfrm>
            <a:off x="152400" y="1170125"/>
            <a:ext cx="8839202" cy="36413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GlobalCounterApp</a:t>
            </a:r>
            <a:endParaRPr/>
          </a:p>
        </p:txBody>
      </p:sp>
      <p:pic>
        <p:nvPicPr>
          <p:cNvPr id="451" name="Google Shape;451;p83"/>
          <p:cNvPicPr preferRelativeResize="0"/>
          <p:nvPr/>
        </p:nvPicPr>
        <p:blipFill>
          <a:blip r:embed="rId3">
            <a:alphaModFix/>
          </a:blip>
          <a:stretch>
            <a:fillRect/>
          </a:stretch>
        </p:blipFill>
        <p:spPr>
          <a:xfrm>
            <a:off x="152400" y="1170125"/>
            <a:ext cx="8839199" cy="35261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Butuh Framework?</a:t>
            </a:r>
            <a:endParaRPr/>
          </a:p>
        </p:txBody>
      </p:sp>
      <p:sp>
        <p:nvSpPr>
          <p:cNvPr id="140" name="Google Shape;14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Mungkin menjadi pertanyaan, kenapa kita butuh framework untuk membuat web Frontend?</a:t>
            </a:r>
            <a:endParaRPr/>
          </a:p>
          <a:p>
            <a:pPr indent="-342900" lvl="0" marL="457200" rtl="0" algn="l">
              <a:spcBef>
                <a:spcPts val="0"/>
              </a:spcBef>
              <a:spcAft>
                <a:spcPts val="0"/>
              </a:spcAft>
              <a:buSzPts val="1800"/>
              <a:buChar char="●"/>
            </a:pPr>
            <a:r>
              <a:rPr lang="id"/>
              <a:t>Salah satu alasannya adalah agar ada standarisasi saat membuat project terutama ketika bekerja dalam tim</a:t>
            </a:r>
            <a:endParaRPr/>
          </a:p>
          <a:p>
            <a:pPr indent="-342900" lvl="0" marL="457200" rtl="0" algn="l">
              <a:spcBef>
                <a:spcPts val="0"/>
              </a:spcBef>
              <a:spcAft>
                <a:spcPts val="0"/>
              </a:spcAft>
              <a:buSzPts val="1800"/>
              <a:buChar char="●"/>
            </a:pPr>
            <a:r>
              <a:rPr lang="id"/>
              <a:t>Tanpa adanya Framework, maka setiap orang akan membuat kode dengan gaya masing-masing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Effect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Effect</a:t>
            </a:r>
            <a:endParaRPr/>
          </a:p>
        </p:txBody>
      </p:sp>
      <p:sp>
        <p:nvSpPr>
          <p:cNvPr id="462" name="Google Shape;462;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state berubah, UI yang menggunakan state tersebut akan secara otomatis bereaksi terhadap perubahan state tersebut, hal ini kita sebut dengan effect</a:t>
            </a:r>
            <a:endParaRPr/>
          </a:p>
          <a:p>
            <a:pPr indent="-342900" lvl="0" marL="457200" rtl="0" algn="l">
              <a:spcBef>
                <a:spcPts val="0"/>
              </a:spcBef>
              <a:spcAft>
                <a:spcPts val="0"/>
              </a:spcAft>
              <a:buSzPts val="1800"/>
              <a:buChar char="●"/>
            </a:pPr>
            <a:r>
              <a:rPr lang="id"/>
              <a:t>Pada beberapa kasus, mungkin kita ingin membuat effect sendiri, dimana ketika terjadi perubahan state, kita ingin menjalankan kode tertentu (effect)</a:t>
            </a:r>
            <a:endParaRPr/>
          </a:p>
          <a:p>
            <a:pPr indent="-342900" lvl="0" marL="457200" rtl="0" algn="l">
              <a:spcBef>
                <a:spcPts val="0"/>
              </a:spcBef>
              <a:spcAft>
                <a:spcPts val="0"/>
              </a:spcAft>
              <a:buSzPts val="1800"/>
              <a:buChar char="●"/>
            </a:pPr>
            <a:r>
              <a:rPr lang="id"/>
              <a:t>Hal ini bisa kita lakukan menggunakan Rune $effect</a:t>
            </a:r>
            <a:endParaRPr/>
          </a:p>
          <a:p>
            <a:pPr indent="-342900" lvl="0" marL="457200" rtl="0" algn="l">
              <a:spcBef>
                <a:spcPts val="0"/>
              </a:spcBef>
              <a:spcAft>
                <a:spcPts val="0"/>
              </a:spcAft>
              <a:buSzPts val="1800"/>
              <a:buChar char="●"/>
            </a:pPr>
            <a:r>
              <a:rPr lang="id" u="sng">
                <a:solidFill>
                  <a:schemeClr val="hlink"/>
                </a:solidFill>
                <a:hlinkClick r:id="rId3"/>
              </a:rPr>
              <a:t>https://svelte.dev/docs/svelte/$effect</a:t>
            </a:r>
            <a:r>
              <a:rPr lang="id"/>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468" name="Google Shape;468;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Misal, kita akan membuat counter yang berjalan otomatis menggunakan setInterval(), namun kita akan memberi tombol untuk menaikkan data interval, yang harapannya nanti waktu internal nya akan berubah mengikuti data state interval</a:t>
            </a:r>
            <a:endParaRPr/>
          </a:p>
          <a:p>
            <a:pPr indent="-342900" lvl="0" marL="457200" rtl="0" algn="l">
              <a:spcBef>
                <a:spcPts val="0"/>
              </a:spcBef>
              <a:spcAft>
                <a:spcPts val="0"/>
              </a:spcAft>
              <a:buSzPts val="1800"/>
              <a:buChar char="●"/>
            </a:pPr>
            <a:r>
              <a:rPr lang="id"/>
              <a:t>Buat halaman auto-counter.html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src/auto-counter.js</a:t>
            </a:r>
            <a:endParaRPr/>
          </a:p>
          <a:p>
            <a:pPr indent="-342900" lvl="0" marL="457200" rtl="0" algn="l">
              <a:spcBef>
                <a:spcPts val="0"/>
              </a:spcBef>
              <a:spcAft>
                <a:spcPts val="0"/>
              </a:spcAft>
              <a:buSzPts val="1800"/>
              <a:buChar char="●"/>
            </a:pPr>
            <a:r>
              <a:rPr lang="id"/>
              <a:t>Buat component src/lib/AutoCounter.svelte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AutoCounter</a:t>
            </a:r>
            <a:endParaRPr/>
          </a:p>
        </p:txBody>
      </p:sp>
      <p:pic>
        <p:nvPicPr>
          <p:cNvPr id="474" name="Google Shape;474;p87"/>
          <p:cNvPicPr preferRelativeResize="0"/>
          <p:nvPr/>
        </p:nvPicPr>
        <p:blipFill>
          <a:blip r:embed="rId3">
            <a:alphaModFix/>
          </a:blip>
          <a:stretch>
            <a:fillRect/>
          </a:stretch>
        </p:blipFill>
        <p:spPr>
          <a:xfrm>
            <a:off x="152400" y="1170125"/>
            <a:ext cx="6083967" cy="3820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Bermasalah?</a:t>
            </a:r>
            <a:endParaRPr/>
          </a:p>
        </p:txBody>
      </p:sp>
      <p:sp>
        <p:nvSpPr>
          <p:cNvPr id="480" name="Google Shape;480;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mengklik tombol Increment, mana data interval akan berubah, dan secara otomatis $effetct akan dijalankan lagi</a:t>
            </a:r>
            <a:endParaRPr/>
          </a:p>
          <a:p>
            <a:pPr indent="-342900" lvl="0" marL="457200" rtl="0" algn="l">
              <a:spcBef>
                <a:spcPts val="0"/>
              </a:spcBef>
              <a:spcAft>
                <a:spcPts val="0"/>
              </a:spcAft>
              <a:buSzPts val="1800"/>
              <a:buChar char="●"/>
            </a:pPr>
            <a:r>
              <a:rPr lang="id"/>
              <a:t>Dikarenakan setInterval() sebelumnya belum berhenti, secara otomatis akan ada 2 setInterval() yang berjalan, ini bahaya karena bisa menyebabkan memory leak</a:t>
            </a:r>
            <a:endParaRPr/>
          </a:p>
          <a:p>
            <a:pPr indent="-342900" lvl="0" marL="457200" rtl="0" algn="l">
              <a:spcBef>
                <a:spcPts val="0"/>
              </a:spcBef>
              <a:spcAft>
                <a:spcPts val="0"/>
              </a:spcAft>
              <a:buSzPts val="1800"/>
              <a:buChar char="●"/>
            </a:pPr>
            <a:r>
              <a:rPr lang="id"/>
              <a:t>Kita bisa mengembalikan closure function pada $effect untuk memberi tahu jika Svelte menjalankan $effect lagi, maka closure function tersebut akan di eksekusi</a:t>
            </a:r>
            <a:endParaRPr/>
          </a:p>
          <a:p>
            <a:pPr indent="-342900" lvl="0" marL="457200" rtl="0" algn="l">
              <a:spcBef>
                <a:spcPts val="0"/>
              </a:spcBef>
              <a:spcAft>
                <a:spcPts val="0"/>
              </a:spcAft>
              <a:buSzPts val="1800"/>
              <a:buChar char="●"/>
            </a:pPr>
            <a:r>
              <a:rPr lang="id"/>
              <a:t>Kita bisa isi closure function tersebut untuk mematikan setInterval() sebelumnya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AutoCounter</a:t>
            </a:r>
            <a:endParaRPr/>
          </a:p>
        </p:txBody>
      </p:sp>
      <p:pic>
        <p:nvPicPr>
          <p:cNvPr id="486" name="Google Shape;486;p89"/>
          <p:cNvPicPr preferRelativeResize="0"/>
          <p:nvPr/>
        </p:nvPicPr>
        <p:blipFill>
          <a:blip r:embed="rId3">
            <a:alphaModFix/>
          </a:blip>
          <a:stretch>
            <a:fillRect/>
          </a:stretch>
        </p:blipFill>
        <p:spPr>
          <a:xfrm>
            <a:off x="152400" y="1170125"/>
            <a:ext cx="8839202" cy="3605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Kapan Menggunakan Effect</a:t>
            </a:r>
            <a:endParaRPr/>
          </a:p>
        </p:txBody>
      </p:sp>
      <p:sp>
        <p:nvSpPr>
          <p:cNvPr id="492" name="Google Shape;492;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Effect merupakan cara yang biasanya dilakukan terakhir jika memang tidak ada cara lain, misal seperti memanipulasi DOM secara manual</a:t>
            </a:r>
            <a:endParaRPr/>
          </a:p>
          <a:p>
            <a:pPr indent="-342900" lvl="0" marL="457200" rtl="0" algn="l">
              <a:spcBef>
                <a:spcPts val="0"/>
              </a:spcBef>
              <a:spcAft>
                <a:spcPts val="0"/>
              </a:spcAft>
              <a:buSzPts val="1800"/>
              <a:buChar char="●"/>
            </a:pPr>
            <a:r>
              <a:rPr lang="id"/>
              <a:t>Jadi jangan terlalu banyak menggunakan effect, terutama misal ketika ingin memanipulasi data secara </a:t>
            </a:r>
            <a:r>
              <a:rPr lang="id"/>
              <a:t>synchronized</a:t>
            </a:r>
            <a:r>
              <a:rPr lang="id"/>
              <a:t>, kita bisa manfaatkan contohnya $derived, dibanding menggunakan $effect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9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Props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Props</a:t>
            </a:r>
            <a:endParaRPr/>
          </a:p>
        </p:txBody>
      </p:sp>
      <p:sp>
        <p:nvSpPr>
          <p:cNvPr id="503" name="Google Shape;503;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memanggil component, kadang kita ingin mengirimkan data ke component yang kita panggil, mirip seperti HTML attribute</a:t>
            </a:r>
            <a:endParaRPr/>
          </a:p>
          <a:p>
            <a:pPr indent="-342900" lvl="0" marL="457200" rtl="0" algn="l">
              <a:spcBef>
                <a:spcPts val="0"/>
              </a:spcBef>
              <a:spcAft>
                <a:spcPts val="0"/>
              </a:spcAft>
              <a:buSzPts val="1800"/>
              <a:buChar char="●"/>
            </a:pPr>
            <a:r>
              <a:rPr lang="id"/>
              <a:t>Di Svelte, kita bisa menambahkan hal ini dengan menggunakan Rune $props</a:t>
            </a:r>
            <a:endParaRPr/>
          </a:p>
          <a:p>
            <a:pPr indent="-342900" lvl="0" marL="457200" rtl="0" algn="l">
              <a:spcBef>
                <a:spcPts val="0"/>
              </a:spcBef>
              <a:spcAft>
                <a:spcPts val="0"/>
              </a:spcAft>
              <a:buSzPts val="1800"/>
              <a:buChar char="●"/>
            </a:pPr>
            <a:r>
              <a:rPr lang="id"/>
              <a:t>Semua attribute yang kita kirimkan ketika memanggil component, akan dibungkus dalam object, dan kita bisa mengambilkan menggunakan $props()</a:t>
            </a:r>
            <a:endParaRPr/>
          </a:p>
          <a:p>
            <a:pPr indent="-342900" lvl="0" marL="457200" rtl="0" algn="l">
              <a:spcBef>
                <a:spcPts val="0"/>
              </a:spcBef>
              <a:spcAft>
                <a:spcPts val="0"/>
              </a:spcAft>
              <a:buSzPts val="1800"/>
              <a:buChar char="●"/>
            </a:pPr>
            <a:r>
              <a:rPr lang="id" u="sng">
                <a:solidFill>
                  <a:schemeClr val="hlink"/>
                </a:solidFill>
                <a:hlinkClick r:id="rId3"/>
              </a:rPr>
              <a:t>https://svelte.dev/docs/svelte/$props</a:t>
            </a:r>
            <a:r>
              <a:rPr lang="id"/>
              <a:t> </a:t>
            </a:r>
            <a:endParaRPr/>
          </a:p>
          <a:p>
            <a:pPr indent="-342900" lvl="0" marL="457200" rtl="0" algn="l">
              <a:spcBef>
                <a:spcPts val="0"/>
              </a:spcBef>
              <a:spcAft>
                <a:spcPts val="0"/>
              </a:spcAft>
              <a:buSzPts val="1800"/>
              <a:buChar char="●"/>
            </a:pPr>
            <a:r>
              <a:rPr lang="id"/>
              <a:t>Karena $props() mengembalikan Object, kita bisa mengambil datanya menggunakan JavaScript Destructuring</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509" name="Google Shape;509;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membuat komponen yang menampilkan informasi Row User, dimana ada id, name dan address</a:t>
            </a:r>
            <a:endParaRPr/>
          </a:p>
          <a:p>
            <a:pPr indent="-342900" lvl="0" marL="457200" rtl="0" algn="l">
              <a:spcBef>
                <a:spcPts val="0"/>
              </a:spcBef>
              <a:spcAft>
                <a:spcPts val="0"/>
              </a:spcAft>
              <a:buSzPts val="1800"/>
              <a:buChar char="●"/>
            </a:pPr>
            <a:r>
              <a:rPr lang="id"/>
              <a:t>Buat halaman user.html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src/user.js</a:t>
            </a:r>
            <a:endParaRPr/>
          </a:p>
          <a:p>
            <a:pPr indent="-342900" lvl="0" marL="457200" rtl="0" algn="l">
              <a:spcBef>
                <a:spcPts val="0"/>
              </a:spcBef>
              <a:spcAft>
                <a:spcPts val="0"/>
              </a:spcAft>
              <a:buSzPts val="1800"/>
              <a:buChar char="●"/>
            </a:pPr>
            <a:r>
              <a:rPr lang="id"/>
              <a:t>Buat component src/lib/UserRow.svelte </a:t>
            </a:r>
            <a:endParaRPr/>
          </a:p>
          <a:p>
            <a:pPr indent="-342900" lvl="0" marL="457200" rtl="0" algn="l">
              <a:spcBef>
                <a:spcPts val="0"/>
              </a:spcBef>
              <a:spcAft>
                <a:spcPts val="0"/>
              </a:spcAft>
              <a:buSzPts val="1800"/>
              <a:buChar char="●"/>
            </a:pPr>
            <a:r>
              <a:rPr lang="id"/>
              <a:t>Buat component src/UserApp.svelte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Sejarah Svelte</a:t>
            </a:r>
            <a:endParaRPr/>
          </a:p>
        </p:txBody>
      </p:sp>
      <p:sp>
        <p:nvSpPr>
          <p:cNvPr id="146" name="Google Shape;14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adalah salah satu FrontEnd Framework yang populer saat ini</a:t>
            </a:r>
            <a:endParaRPr/>
          </a:p>
          <a:p>
            <a:pPr indent="-342900" lvl="0" marL="457200" rtl="0" algn="l">
              <a:spcBef>
                <a:spcPts val="0"/>
              </a:spcBef>
              <a:spcAft>
                <a:spcPts val="0"/>
              </a:spcAft>
              <a:buSzPts val="1800"/>
              <a:buChar char="●"/>
            </a:pPr>
            <a:r>
              <a:rPr lang="id"/>
              <a:t>Pertama kali dibuat oleh </a:t>
            </a:r>
            <a:r>
              <a:rPr lang="id"/>
              <a:t>Rich Harris</a:t>
            </a:r>
            <a:endParaRPr/>
          </a:p>
          <a:p>
            <a:pPr indent="-342900" lvl="0" marL="457200" rtl="0" algn="l">
              <a:spcBef>
                <a:spcPts val="0"/>
              </a:spcBef>
              <a:spcAft>
                <a:spcPts val="0"/>
              </a:spcAft>
              <a:buSzPts val="1800"/>
              <a:buChar char="●"/>
            </a:pPr>
            <a:r>
              <a:rPr lang="id"/>
              <a:t>Svelte pertama kali diperkenalkan sekitar tahun 2016, dan sekarang menjadi salah satu Frontend Framework yang populer</a:t>
            </a:r>
            <a:endParaRPr/>
          </a:p>
          <a:p>
            <a:pPr indent="-342900" lvl="0" marL="457200" rtl="0" algn="l">
              <a:spcBef>
                <a:spcPts val="0"/>
              </a:spcBef>
              <a:spcAft>
                <a:spcPts val="0"/>
              </a:spcAft>
              <a:buSzPts val="1800"/>
              <a:buChar char="●"/>
            </a:pPr>
            <a:r>
              <a:rPr lang="id" u="sng">
                <a:solidFill>
                  <a:schemeClr val="hlink"/>
                </a:solidFill>
                <a:hlinkClick r:id="rId3"/>
              </a:rPr>
              <a:t>https://svelte.dev/</a:t>
            </a:r>
            <a:endParaRPr/>
          </a:p>
          <a:p>
            <a:pPr indent="-342900" lvl="0" marL="457200" rtl="0" algn="l">
              <a:spcBef>
                <a:spcPts val="0"/>
              </a:spcBef>
              <a:spcAft>
                <a:spcPts val="0"/>
              </a:spcAft>
              <a:buSzPts val="1800"/>
              <a:buChar char="●"/>
            </a:pPr>
            <a:r>
              <a:rPr lang="id" u="sng">
                <a:solidFill>
                  <a:schemeClr val="hlink"/>
                </a:solidFill>
                <a:hlinkClick r:id="rId4"/>
              </a:rPr>
              <a:t>https://github.com/sveltejs/svelte</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UserRow</a:t>
            </a:r>
            <a:endParaRPr/>
          </a:p>
        </p:txBody>
      </p:sp>
      <p:pic>
        <p:nvPicPr>
          <p:cNvPr id="515" name="Google Shape;515;p94"/>
          <p:cNvPicPr preferRelativeResize="0"/>
          <p:nvPr/>
        </p:nvPicPr>
        <p:blipFill>
          <a:blip r:embed="rId3">
            <a:alphaModFix/>
          </a:blip>
          <a:stretch>
            <a:fillRect/>
          </a:stretch>
        </p:blipFill>
        <p:spPr>
          <a:xfrm>
            <a:off x="152400" y="1170125"/>
            <a:ext cx="7144913" cy="3820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UserApp</a:t>
            </a:r>
            <a:endParaRPr/>
          </a:p>
        </p:txBody>
      </p:sp>
      <p:pic>
        <p:nvPicPr>
          <p:cNvPr id="521" name="Google Shape;521;p95"/>
          <p:cNvPicPr preferRelativeResize="0"/>
          <p:nvPr/>
        </p:nvPicPr>
        <p:blipFill>
          <a:blip r:embed="rId3">
            <a:alphaModFix/>
          </a:blip>
          <a:stretch>
            <a:fillRect/>
          </a:stretch>
        </p:blipFill>
        <p:spPr>
          <a:xfrm>
            <a:off x="152400" y="1170125"/>
            <a:ext cx="5385002" cy="38209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Spread Props</a:t>
            </a:r>
            <a:endParaRPr/>
          </a:p>
        </p:txBody>
      </p:sp>
      <p:sp>
        <p:nvSpPr>
          <p:cNvPr id="527" name="Google Shape;527;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pada kasus misal kita sudah punya object dan ingin mengirimnya menggunakan props, agak menyulitkan karena harus mengetikkan semua attribute nya</a:t>
            </a:r>
            <a:endParaRPr/>
          </a:p>
          <a:p>
            <a:pPr indent="-342900" lvl="0" marL="457200" rtl="0" algn="l">
              <a:spcBef>
                <a:spcPts val="0"/>
              </a:spcBef>
              <a:spcAft>
                <a:spcPts val="0"/>
              </a:spcAft>
              <a:buSzPts val="1800"/>
              <a:buChar char="●"/>
            </a:pPr>
            <a:r>
              <a:rPr lang="id"/>
              <a:t>Untungnya kita bisa menggunakan Spread operator di Props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UserApp</a:t>
            </a:r>
            <a:endParaRPr/>
          </a:p>
        </p:txBody>
      </p:sp>
      <p:pic>
        <p:nvPicPr>
          <p:cNvPr id="533" name="Google Shape;533;p97"/>
          <p:cNvPicPr preferRelativeResize="0"/>
          <p:nvPr/>
        </p:nvPicPr>
        <p:blipFill>
          <a:blip r:embed="rId3">
            <a:alphaModFix/>
          </a:blip>
          <a:stretch>
            <a:fillRect/>
          </a:stretch>
        </p:blipFill>
        <p:spPr>
          <a:xfrm>
            <a:off x="152400" y="1170125"/>
            <a:ext cx="4513995" cy="3820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If Block</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If</a:t>
            </a:r>
            <a:endParaRPr/>
          </a:p>
        </p:txBody>
      </p:sp>
      <p:sp>
        <p:nvSpPr>
          <p:cNvPr id="544" name="Google Shape;544;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halaman web, pastinya nanti kita akan sering membuat halaman yang dinamis tergantung data yang harus ditampilkan.</a:t>
            </a:r>
            <a:endParaRPr/>
          </a:p>
          <a:p>
            <a:pPr indent="-342900" lvl="0" marL="457200" rtl="0" algn="l">
              <a:spcBef>
                <a:spcPts val="0"/>
              </a:spcBef>
              <a:spcAft>
                <a:spcPts val="0"/>
              </a:spcAft>
              <a:buSzPts val="1800"/>
              <a:buChar char="●"/>
            </a:pPr>
            <a:r>
              <a:rPr lang="id"/>
              <a:t>Artinya kita perlu menambahkan logic ketika menampilkan template di component</a:t>
            </a:r>
            <a:endParaRPr/>
          </a:p>
          <a:p>
            <a:pPr indent="-342900" lvl="0" marL="457200" rtl="0" algn="l">
              <a:spcBef>
                <a:spcPts val="0"/>
              </a:spcBef>
              <a:spcAft>
                <a:spcPts val="0"/>
              </a:spcAft>
              <a:buSzPts val="1800"/>
              <a:buChar char="●"/>
            </a:pPr>
            <a:r>
              <a:rPr lang="id"/>
              <a:t>Svelte menyediakan markup #if pada text expression di template yang bisa kita gunakan untuk percabangan</a:t>
            </a:r>
            <a:endParaRPr/>
          </a:p>
          <a:p>
            <a:pPr indent="-342900" lvl="0" marL="457200" rtl="0" algn="l">
              <a:spcBef>
                <a:spcPts val="0"/>
              </a:spcBef>
              <a:spcAft>
                <a:spcPts val="0"/>
              </a:spcAft>
              <a:buSzPts val="1800"/>
              <a:buChar char="●"/>
            </a:pPr>
            <a:r>
              <a:rPr lang="id" u="sng">
                <a:solidFill>
                  <a:schemeClr val="hlink"/>
                </a:solidFill>
                <a:hlinkClick r:id="rId3"/>
              </a:rPr>
              <a:t>https://svelte.dev/docs/svelte/if</a:t>
            </a:r>
            <a:r>
              <a:rPr lang="id"/>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550" name="Google Shape;550;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membuat komponen yang menampilkan Todo, dimana akan ada props done:boolean, jika done bernilai true, maka Todo akan kita coret</a:t>
            </a:r>
            <a:endParaRPr/>
          </a:p>
          <a:p>
            <a:pPr indent="-342900" lvl="0" marL="457200" rtl="0" algn="l">
              <a:spcBef>
                <a:spcPts val="0"/>
              </a:spcBef>
              <a:spcAft>
                <a:spcPts val="0"/>
              </a:spcAft>
              <a:buSzPts val="1800"/>
              <a:buChar char="●"/>
            </a:pPr>
            <a:r>
              <a:rPr lang="id"/>
              <a:t>Buat halaman todo.html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src/todo.js</a:t>
            </a:r>
            <a:endParaRPr/>
          </a:p>
          <a:p>
            <a:pPr indent="-342900" lvl="0" marL="457200" rtl="0" algn="l">
              <a:spcBef>
                <a:spcPts val="0"/>
              </a:spcBef>
              <a:spcAft>
                <a:spcPts val="0"/>
              </a:spcAft>
              <a:buSzPts val="1800"/>
              <a:buChar char="●"/>
            </a:pPr>
            <a:r>
              <a:rPr lang="id"/>
              <a:t>Buat component src/lib/Todo.svelte </a:t>
            </a:r>
            <a:endParaRPr/>
          </a:p>
          <a:p>
            <a:pPr indent="-342900" lvl="0" marL="457200" rtl="0" algn="l">
              <a:spcBef>
                <a:spcPts val="0"/>
              </a:spcBef>
              <a:spcAft>
                <a:spcPts val="0"/>
              </a:spcAft>
              <a:buSzPts val="1800"/>
              <a:buChar char="●"/>
            </a:pPr>
            <a:r>
              <a:rPr lang="id"/>
              <a:t>Buat component src/TodoApp.svelte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t>
            </a:r>
            <a:endParaRPr/>
          </a:p>
        </p:txBody>
      </p:sp>
      <p:pic>
        <p:nvPicPr>
          <p:cNvPr id="556" name="Google Shape;556;p101"/>
          <p:cNvPicPr preferRelativeResize="0"/>
          <p:nvPr/>
        </p:nvPicPr>
        <p:blipFill>
          <a:blip r:embed="rId3">
            <a:alphaModFix/>
          </a:blip>
          <a:stretch>
            <a:fillRect/>
          </a:stretch>
        </p:blipFill>
        <p:spPr>
          <a:xfrm>
            <a:off x="152400" y="1170125"/>
            <a:ext cx="7318138" cy="38209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562" name="Google Shape;562;p102"/>
          <p:cNvPicPr preferRelativeResize="0"/>
          <p:nvPr/>
        </p:nvPicPr>
        <p:blipFill>
          <a:blip r:embed="rId3">
            <a:alphaModFix/>
          </a:blip>
          <a:stretch>
            <a:fillRect/>
          </a:stretch>
        </p:blipFill>
        <p:spPr>
          <a:xfrm>
            <a:off x="152400" y="1170125"/>
            <a:ext cx="8325704" cy="38209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0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Each Block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a:t>
            </a:r>
            <a:endParaRPr/>
          </a:p>
        </p:txBody>
      </p:sp>
      <p:sp>
        <p:nvSpPr>
          <p:cNvPr id="152" name="Google Shape;15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belajar Svelte, kita harus terbiasa dengan istilah Component</a:t>
            </a:r>
            <a:endParaRPr/>
          </a:p>
          <a:p>
            <a:pPr indent="-342900" lvl="0" marL="457200" rtl="0" algn="l">
              <a:spcBef>
                <a:spcPts val="0"/>
              </a:spcBef>
              <a:spcAft>
                <a:spcPts val="0"/>
              </a:spcAft>
              <a:buSzPts val="1800"/>
              <a:buChar char="●"/>
            </a:pPr>
            <a:r>
              <a:rPr lang="id"/>
              <a:t>Component adalah kumpulan kode yang bisa digunakan secara independen</a:t>
            </a:r>
            <a:endParaRPr/>
          </a:p>
          <a:p>
            <a:pPr indent="-342900" lvl="0" marL="457200" rtl="0" algn="l">
              <a:spcBef>
                <a:spcPts val="0"/>
              </a:spcBef>
              <a:spcAft>
                <a:spcPts val="0"/>
              </a:spcAft>
              <a:buSzPts val="1800"/>
              <a:buChar char="●"/>
            </a:pPr>
            <a:r>
              <a:rPr lang="id"/>
              <a:t>Component bisa berisikan satu atau lebih HTML Element, kode JavaScript dan CSS</a:t>
            </a:r>
            <a:endParaRPr/>
          </a:p>
          <a:p>
            <a:pPr indent="-342900" lvl="0" marL="457200" rtl="0" algn="l">
              <a:spcBef>
                <a:spcPts val="0"/>
              </a:spcBef>
              <a:spcAft>
                <a:spcPts val="0"/>
              </a:spcAft>
              <a:buSzPts val="1800"/>
              <a:buChar char="●"/>
            </a:pPr>
            <a:r>
              <a:rPr lang="id"/>
              <a:t>Tidak ada aturan harus seberapa kecil atau besar sebuah Component</a:t>
            </a:r>
            <a:endParaRPr/>
          </a:p>
          <a:p>
            <a:pPr indent="-342900" lvl="0" marL="457200" rtl="0" algn="l">
              <a:spcBef>
                <a:spcPts val="0"/>
              </a:spcBef>
              <a:spcAft>
                <a:spcPts val="0"/>
              </a:spcAft>
              <a:buSzPts val="1800"/>
              <a:buChar char="●"/>
            </a:pPr>
            <a:r>
              <a:rPr lang="id"/>
              <a:t>Anggap saja seperti membuat Function, kita bisa membuat Function yang besar, atau kecil, karena tujuan Function adalah agar bisa digunakan secara berulang-ulang, begitu juga tujuan dari Component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Each Block</a:t>
            </a:r>
            <a:endParaRPr/>
          </a:p>
        </p:txBody>
      </p:sp>
      <p:sp>
        <p:nvSpPr>
          <p:cNvPr id="573" name="Google Shape;573;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membuat halaman web, kita kadang sering membuat elemen dari kumpulan data. Dibandingkan menggunakan copy paste semua elemen sejumlah datanya, kita bisa menggunakan Each Block di Template</a:t>
            </a:r>
            <a:endParaRPr/>
          </a:p>
          <a:p>
            <a:pPr indent="-342900" lvl="0" marL="457200" rtl="0" algn="l">
              <a:spcBef>
                <a:spcPts val="0"/>
              </a:spcBef>
              <a:spcAft>
                <a:spcPts val="0"/>
              </a:spcAft>
              <a:buSzPts val="1800"/>
              <a:buChar char="●"/>
            </a:pPr>
            <a:r>
              <a:rPr lang="id" u="sng">
                <a:solidFill>
                  <a:schemeClr val="hlink"/>
                </a:solidFill>
                <a:hlinkClick r:id="rId3"/>
              </a:rPr>
              <a:t>https://svelte.dev/docs/svelte/each</a:t>
            </a:r>
            <a:r>
              <a:rPr lang="id"/>
              <a: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579" name="Google Shape;579;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ubah halaman TodoApp dimana data todo kita akan simpan dalam Array of Object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585" name="Google Shape;585;p106"/>
          <p:cNvPicPr preferRelativeResize="0"/>
          <p:nvPr/>
        </p:nvPicPr>
        <p:blipFill>
          <a:blip r:embed="rId3">
            <a:alphaModFix/>
          </a:blip>
          <a:stretch>
            <a:fillRect/>
          </a:stretch>
        </p:blipFill>
        <p:spPr>
          <a:xfrm>
            <a:off x="152400" y="1170125"/>
            <a:ext cx="3303725" cy="3820975"/>
          </a:xfrm>
          <a:prstGeom prst="rect">
            <a:avLst/>
          </a:prstGeom>
          <a:noFill/>
          <a:ln>
            <a:noFill/>
          </a:ln>
        </p:spPr>
      </p:pic>
      <p:pic>
        <p:nvPicPr>
          <p:cNvPr id="586" name="Google Shape;586;p106"/>
          <p:cNvPicPr preferRelativeResize="0"/>
          <p:nvPr/>
        </p:nvPicPr>
        <p:blipFill>
          <a:blip r:embed="rId4">
            <a:alphaModFix/>
          </a:blip>
          <a:stretch>
            <a:fillRect/>
          </a:stretch>
        </p:blipFill>
        <p:spPr>
          <a:xfrm>
            <a:off x="3608525" y="1170125"/>
            <a:ext cx="3597526" cy="38209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Masalah di E</a:t>
            </a:r>
            <a:r>
              <a:rPr lang="id"/>
              <a:t>ach Block</a:t>
            </a:r>
            <a:endParaRPr/>
          </a:p>
        </p:txBody>
      </p:sp>
      <p:sp>
        <p:nvSpPr>
          <p:cNvPr id="592" name="Google Shape;592;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memanipulasi data Array yang digunakan di Each Block, misal menghapus data, maka Svelte akan coba menghapus elemen terakhir. Termasuk ketika menambah data, Svelte akan menambah elemen di bagian akhir</a:t>
            </a:r>
            <a:endParaRPr/>
          </a:p>
          <a:p>
            <a:pPr indent="-342900" lvl="0" marL="457200" rtl="0" algn="l">
              <a:spcBef>
                <a:spcPts val="0"/>
              </a:spcBef>
              <a:spcAft>
                <a:spcPts val="0"/>
              </a:spcAft>
              <a:buSzPts val="1800"/>
              <a:buChar char="●"/>
            </a:pPr>
            <a:r>
              <a:rPr lang="id"/>
              <a:t>Jika sebelumnya kita menggunakan React atau Vue, dimana komponen akan di render ulang semuanya, maka di Svelte cara kerjanya tidak seperti itu</a:t>
            </a:r>
            <a:endParaRPr/>
          </a:p>
          <a:p>
            <a:pPr indent="-342900" lvl="0" marL="457200" rtl="0" algn="l">
              <a:spcBef>
                <a:spcPts val="0"/>
              </a:spcBef>
              <a:spcAft>
                <a:spcPts val="0"/>
              </a:spcAft>
              <a:buSzPts val="1800"/>
              <a:buChar char="●"/>
            </a:pPr>
            <a:r>
              <a:rPr lang="id"/>
              <a:t>Ini untuk mempercepat proses karena tidak dibutuhkan render ulang seluruh komponen pada Each Block</a:t>
            </a:r>
            <a:endParaRPr/>
          </a:p>
          <a:p>
            <a:pPr indent="-342900" lvl="0" marL="457200" rtl="0" algn="l">
              <a:spcBef>
                <a:spcPts val="0"/>
              </a:spcBef>
              <a:spcAft>
                <a:spcPts val="0"/>
              </a:spcAft>
              <a:buSzPts val="1800"/>
              <a:buChar char="●"/>
            </a:pPr>
            <a:r>
              <a:rPr lang="id"/>
              <a:t>Namun, bisa jadi ada masalah</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t>
            </a:r>
            <a:endParaRPr/>
          </a:p>
        </p:txBody>
      </p:sp>
      <p:pic>
        <p:nvPicPr>
          <p:cNvPr id="598" name="Google Shape;598;p108"/>
          <p:cNvPicPr preferRelativeResize="0"/>
          <p:nvPr/>
        </p:nvPicPr>
        <p:blipFill>
          <a:blip r:embed="rId3">
            <a:alphaModFix/>
          </a:blip>
          <a:stretch>
            <a:fillRect/>
          </a:stretch>
        </p:blipFill>
        <p:spPr>
          <a:xfrm>
            <a:off x="152400" y="1170125"/>
            <a:ext cx="3585972" cy="38209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604" name="Google Shape;604;p109"/>
          <p:cNvPicPr preferRelativeResize="0"/>
          <p:nvPr/>
        </p:nvPicPr>
        <p:blipFill>
          <a:blip r:embed="rId3">
            <a:alphaModFix/>
          </a:blip>
          <a:stretch>
            <a:fillRect/>
          </a:stretch>
        </p:blipFill>
        <p:spPr>
          <a:xfrm>
            <a:off x="152400" y="1170125"/>
            <a:ext cx="4172325" cy="3405750"/>
          </a:xfrm>
          <a:prstGeom prst="rect">
            <a:avLst/>
          </a:prstGeom>
          <a:noFill/>
          <a:ln>
            <a:noFill/>
          </a:ln>
        </p:spPr>
      </p:pic>
      <p:pic>
        <p:nvPicPr>
          <p:cNvPr id="605" name="Google Shape;605;p109"/>
          <p:cNvPicPr preferRelativeResize="0"/>
          <p:nvPr/>
        </p:nvPicPr>
        <p:blipFill>
          <a:blip r:embed="rId4">
            <a:alphaModFix/>
          </a:blip>
          <a:stretch>
            <a:fillRect/>
          </a:stretch>
        </p:blipFill>
        <p:spPr>
          <a:xfrm>
            <a:off x="4477125" y="1170125"/>
            <a:ext cx="4514475" cy="291427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Keyed Each Block</a:t>
            </a:r>
            <a:endParaRPr/>
          </a:p>
        </p:txBody>
      </p:sp>
      <p:sp>
        <p:nvSpPr>
          <p:cNvPr id="611" name="Google Shape;611;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lihat hasilnya di Browser Log, ternyata ketika kita hapus data di Array, maka komponen tidak akan dipanggil ulang</a:t>
            </a:r>
            <a:endParaRPr/>
          </a:p>
          <a:p>
            <a:pPr indent="-342900" lvl="0" marL="457200" rtl="0" algn="l">
              <a:spcBef>
                <a:spcPts val="0"/>
              </a:spcBef>
              <a:spcAft>
                <a:spcPts val="0"/>
              </a:spcAft>
              <a:buSzPts val="1800"/>
              <a:buChar char="●"/>
            </a:pPr>
            <a:r>
              <a:rPr lang="id"/>
              <a:t>Hal ini otomatis akan mempercepat proses, namun masalahnya adalah, karena Svelte akan menghapus atau menambah di bagian akhir, maka ketika kita hapus yang awal, maka element tidak berubah, hanya berubah pada bagian yang Reactive State nya saja</a:t>
            </a:r>
            <a:endParaRPr/>
          </a:p>
          <a:p>
            <a:pPr indent="-342900" lvl="0" marL="457200" rtl="0" algn="l">
              <a:spcBef>
                <a:spcPts val="0"/>
              </a:spcBef>
              <a:spcAft>
                <a:spcPts val="0"/>
              </a:spcAft>
              <a:buSzPts val="1800"/>
              <a:buChar char="●"/>
            </a:pPr>
            <a:r>
              <a:rPr lang="id"/>
              <a:t>Untuk memberitahu element mana yang harusnya dihapus, diubah atau ditambahkan, maka kita bisa menambah informasi key pada Each Block</a:t>
            </a:r>
            <a:endParaRPr/>
          </a:p>
          <a:p>
            <a:pPr indent="-342900" lvl="0" marL="457200" rtl="0" algn="l">
              <a:spcBef>
                <a:spcPts val="0"/>
              </a:spcBef>
              <a:spcAft>
                <a:spcPts val="0"/>
              </a:spcAft>
              <a:buSzPts val="1800"/>
              <a:buChar char="●"/>
            </a:pPr>
            <a:r>
              <a:rPr lang="id" u="sng">
                <a:solidFill>
                  <a:schemeClr val="hlink"/>
                </a:solidFill>
                <a:hlinkClick r:id="rId3"/>
              </a:rPr>
              <a:t>https://svelte.dev/docs/svelte/each#Keyed-each-blocks</a:t>
            </a:r>
            <a:r>
              <a:rPr lang="id"/>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617" name="Google Shape;617;p111"/>
          <p:cNvPicPr preferRelativeResize="0"/>
          <p:nvPr/>
        </p:nvPicPr>
        <p:blipFill>
          <a:blip r:embed="rId3">
            <a:alphaModFix/>
          </a:blip>
          <a:stretch>
            <a:fillRect/>
          </a:stretch>
        </p:blipFill>
        <p:spPr>
          <a:xfrm>
            <a:off x="152400" y="1170125"/>
            <a:ext cx="8244356" cy="38209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1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Await Block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Await Block</a:t>
            </a:r>
            <a:endParaRPr/>
          </a:p>
        </p:txBody>
      </p:sp>
      <p:sp>
        <p:nvSpPr>
          <p:cNvPr id="628" name="Google Shape;628;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halaman web, kita sering sekali menggunakan Promise</a:t>
            </a:r>
            <a:endParaRPr/>
          </a:p>
          <a:p>
            <a:pPr indent="-342900" lvl="0" marL="457200" rtl="0" algn="l">
              <a:spcBef>
                <a:spcPts val="0"/>
              </a:spcBef>
              <a:spcAft>
                <a:spcPts val="0"/>
              </a:spcAft>
              <a:buSzPts val="1800"/>
              <a:buChar char="●"/>
            </a:pPr>
            <a:r>
              <a:rPr lang="id"/>
              <a:t>Svelte memiliki block untuk mengakses function Promise, sehingga kita bisa menentukan apa yang mau ditampilkan sebelum Promise selesai dan setelah Promise selesai</a:t>
            </a:r>
            <a:endParaRPr/>
          </a:p>
          <a:p>
            <a:pPr indent="-342900" lvl="0" marL="457200" rtl="0" algn="l">
              <a:spcBef>
                <a:spcPts val="0"/>
              </a:spcBef>
              <a:spcAft>
                <a:spcPts val="0"/>
              </a:spcAft>
              <a:buSzPts val="1800"/>
              <a:buChar char="●"/>
            </a:pPr>
            <a:r>
              <a:rPr lang="id"/>
              <a:t>Kita bisa menggunakan Await Block</a:t>
            </a:r>
            <a:endParaRPr/>
          </a:p>
          <a:p>
            <a:pPr indent="-342900" lvl="0" marL="457200" rtl="0" algn="l">
              <a:spcBef>
                <a:spcPts val="0"/>
              </a:spcBef>
              <a:spcAft>
                <a:spcPts val="0"/>
              </a:spcAft>
              <a:buSzPts val="1800"/>
              <a:buChar char="●"/>
            </a:pPr>
            <a:r>
              <a:rPr lang="id" u="sng">
                <a:solidFill>
                  <a:schemeClr val="hlink"/>
                </a:solidFill>
                <a:hlinkClick r:id="rId3"/>
              </a:rPr>
              <a:t>https://svelte.dev/docs/svelte/await</a:t>
            </a:r>
            <a:r>
              <a:rPr lang="id"/>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Ekosistem</a:t>
            </a:r>
            <a:endParaRPr/>
          </a:p>
        </p:txBody>
      </p:sp>
      <p:sp>
        <p:nvSpPr>
          <p:cNvPr id="158" name="Google Shape;15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Svelte mengembangkan ekosistem nya sendiri, berbeda dengan React dimana banyak sekali pihak diluar React yang mengembangkan ekosistem nya</a:t>
            </a:r>
            <a:endParaRPr/>
          </a:p>
          <a:p>
            <a:pPr indent="-342900" lvl="0" marL="457200" rtl="0" algn="l">
              <a:spcBef>
                <a:spcPts val="0"/>
              </a:spcBef>
              <a:spcAft>
                <a:spcPts val="0"/>
              </a:spcAft>
              <a:buSzPts val="1800"/>
              <a:buChar char="●"/>
            </a:pPr>
            <a:r>
              <a:rPr lang="id"/>
              <a:t>Svelte sendiri mengembangkan ekosistem nya sendiri dengan membuat SvelteKit</a:t>
            </a:r>
            <a:endParaRPr/>
          </a:p>
          <a:p>
            <a:pPr indent="-342900" lvl="0" marL="457200" rtl="0" algn="l">
              <a:spcBef>
                <a:spcPts val="0"/>
              </a:spcBef>
              <a:spcAft>
                <a:spcPts val="0"/>
              </a:spcAft>
              <a:buSzPts val="1800"/>
              <a:buChar char="●"/>
            </a:pPr>
            <a:r>
              <a:rPr lang="id"/>
              <a:t>Keuntungannya adalah integrasi antar ekosistem nya jadi lebih baik, karena dikembangkan oleh tim yang sama</a:t>
            </a:r>
            <a:endParaRPr/>
          </a:p>
          <a:p>
            <a:pPr indent="-342900" lvl="0" marL="457200" rtl="0" algn="l">
              <a:spcBef>
                <a:spcPts val="0"/>
              </a:spcBef>
              <a:spcAft>
                <a:spcPts val="0"/>
              </a:spcAft>
              <a:buSzPts val="1800"/>
              <a:buChar char="●"/>
            </a:pPr>
            <a:r>
              <a:rPr lang="id"/>
              <a:t>Kekurangannya ekosistemnya jadi tidak sebesar seperti React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634" name="Google Shape;634;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membuat komponen yang menampilkan Article, dimana datanya akan kita ambil dari Ajax</a:t>
            </a:r>
            <a:endParaRPr/>
          </a:p>
          <a:p>
            <a:pPr indent="-342900" lvl="0" marL="457200" rtl="0" algn="l">
              <a:spcBef>
                <a:spcPts val="0"/>
              </a:spcBef>
              <a:spcAft>
                <a:spcPts val="0"/>
              </a:spcAft>
              <a:buSzPts val="1800"/>
              <a:buChar char="●"/>
            </a:pPr>
            <a:r>
              <a:rPr lang="id"/>
              <a:t>Buat halaman article.html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src/article.js</a:t>
            </a:r>
            <a:endParaRPr/>
          </a:p>
          <a:p>
            <a:pPr indent="-342900" lvl="0" marL="457200" rtl="0" algn="l">
              <a:spcBef>
                <a:spcPts val="0"/>
              </a:spcBef>
              <a:spcAft>
                <a:spcPts val="0"/>
              </a:spcAft>
              <a:buSzPts val="1800"/>
              <a:buChar char="●"/>
            </a:pPr>
            <a:r>
              <a:rPr lang="id"/>
              <a:t>Buat component src/lib/Article.svelte </a:t>
            </a:r>
            <a:endParaRPr/>
          </a:p>
          <a:p>
            <a:pPr indent="-342900" lvl="0" marL="457200" rtl="0" algn="l">
              <a:spcBef>
                <a:spcPts val="0"/>
              </a:spcBef>
              <a:spcAft>
                <a:spcPts val="0"/>
              </a:spcAft>
              <a:buSzPts val="1800"/>
              <a:buChar char="●"/>
            </a:pPr>
            <a:r>
              <a:rPr lang="id"/>
              <a:t>Buat file public/article.json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article.json</a:t>
            </a:r>
            <a:endParaRPr/>
          </a:p>
        </p:txBody>
      </p:sp>
      <p:pic>
        <p:nvPicPr>
          <p:cNvPr id="640" name="Google Shape;640;p115"/>
          <p:cNvPicPr preferRelativeResize="0"/>
          <p:nvPr/>
        </p:nvPicPr>
        <p:blipFill>
          <a:blip r:embed="rId3">
            <a:alphaModFix/>
          </a:blip>
          <a:stretch>
            <a:fillRect/>
          </a:stretch>
        </p:blipFill>
        <p:spPr>
          <a:xfrm>
            <a:off x="152400" y="1170125"/>
            <a:ext cx="8839203" cy="256668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Article</a:t>
            </a:r>
            <a:endParaRPr/>
          </a:p>
        </p:txBody>
      </p:sp>
      <p:pic>
        <p:nvPicPr>
          <p:cNvPr id="646" name="Google Shape;646;p116"/>
          <p:cNvPicPr preferRelativeResize="0"/>
          <p:nvPr/>
        </p:nvPicPr>
        <p:blipFill>
          <a:blip r:embed="rId3">
            <a:alphaModFix/>
          </a:blip>
          <a:stretch>
            <a:fillRect/>
          </a:stretch>
        </p:blipFill>
        <p:spPr>
          <a:xfrm>
            <a:off x="152400" y="1170125"/>
            <a:ext cx="5248812" cy="382097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1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Event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a:t>
            </a:r>
            <a:endParaRPr/>
          </a:p>
        </p:txBody>
      </p:sp>
      <p:sp>
        <p:nvSpPr>
          <p:cNvPr id="657" name="Google Shape;657;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Menambahkan Event ke Element di Template sangat mudah, kita bisa menggunakan on&lt;event&gt;={function}, dimana function bisa function yang kita buat di script, atau closure function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663" name="Google Shape;663;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tambahkan form untuk input Todo, dan tambahkan Button untuk menambah Todo</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t>
            </a:r>
            <a:endParaRPr/>
          </a:p>
        </p:txBody>
      </p:sp>
      <p:pic>
        <p:nvPicPr>
          <p:cNvPr id="669" name="Google Shape;669;p120"/>
          <p:cNvPicPr preferRelativeResize="0"/>
          <p:nvPr/>
        </p:nvPicPr>
        <p:blipFill>
          <a:blip r:embed="rId3">
            <a:alphaModFix/>
          </a:blip>
          <a:stretch>
            <a:fillRect/>
          </a:stretch>
        </p:blipFill>
        <p:spPr>
          <a:xfrm>
            <a:off x="152400" y="1170125"/>
            <a:ext cx="7334250" cy="30099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675" name="Google Shape;675;p121"/>
          <p:cNvPicPr preferRelativeResize="0"/>
          <p:nvPr/>
        </p:nvPicPr>
        <p:blipFill>
          <a:blip r:embed="rId3">
            <a:alphaModFix/>
          </a:blip>
          <a:stretch>
            <a:fillRect/>
          </a:stretch>
        </p:blipFill>
        <p:spPr>
          <a:xfrm>
            <a:off x="152400" y="1170125"/>
            <a:ext cx="4311775" cy="3157151"/>
          </a:xfrm>
          <a:prstGeom prst="rect">
            <a:avLst/>
          </a:prstGeom>
          <a:noFill/>
          <a:ln>
            <a:noFill/>
          </a:ln>
        </p:spPr>
      </p:pic>
      <p:pic>
        <p:nvPicPr>
          <p:cNvPr id="676" name="Google Shape;676;p121"/>
          <p:cNvPicPr preferRelativeResize="0"/>
          <p:nvPr/>
        </p:nvPicPr>
        <p:blipFill>
          <a:blip r:embed="rId4">
            <a:alphaModFix/>
          </a:blip>
          <a:stretch>
            <a:fillRect/>
          </a:stretch>
        </p:blipFill>
        <p:spPr>
          <a:xfrm>
            <a:off x="4616575" y="1170125"/>
            <a:ext cx="4375024" cy="328126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682" name="Google Shape;682;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Tambahkan tombol Delete untuk menghapus Todo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TodoApp</a:t>
            </a:r>
            <a:endParaRPr/>
          </a:p>
        </p:txBody>
      </p:sp>
      <p:pic>
        <p:nvPicPr>
          <p:cNvPr id="688" name="Google Shape;688;p123"/>
          <p:cNvPicPr preferRelativeResize="0"/>
          <p:nvPr/>
        </p:nvPicPr>
        <p:blipFill>
          <a:blip r:embed="rId3">
            <a:alphaModFix/>
          </a:blip>
          <a:stretch>
            <a:fillRect/>
          </a:stretch>
        </p:blipFill>
        <p:spPr>
          <a:xfrm>
            <a:off x="152400" y="1170125"/>
            <a:ext cx="4213540" cy="3820974"/>
          </a:xfrm>
          <a:prstGeom prst="rect">
            <a:avLst/>
          </a:prstGeom>
          <a:noFill/>
          <a:ln>
            <a:noFill/>
          </a:ln>
        </p:spPr>
      </p:pic>
      <p:pic>
        <p:nvPicPr>
          <p:cNvPr id="689" name="Google Shape;689;p123"/>
          <p:cNvPicPr preferRelativeResize="0"/>
          <p:nvPr/>
        </p:nvPicPr>
        <p:blipFill>
          <a:blip r:embed="rId4">
            <a:alphaModFix/>
          </a:blip>
          <a:stretch>
            <a:fillRect/>
          </a:stretch>
        </p:blipFill>
        <p:spPr>
          <a:xfrm>
            <a:off x="4518340" y="1170125"/>
            <a:ext cx="4473260" cy="31475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